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7" r:id="rId5"/>
    <p:sldId id="272" r:id="rId6"/>
    <p:sldId id="267" r:id="rId7"/>
    <p:sldId id="277" r:id="rId8"/>
    <p:sldId id="278" r:id="rId9"/>
    <p:sldId id="280" r:id="rId10"/>
    <p:sldId id="279" r:id="rId11"/>
    <p:sldId id="262" r:id="rId12"/>
  </p:sldIdLst>
  <p:sldSz cx="12188825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6" autoAdjust="0"/>
    <p:restoredTop sz="94280" autoAdjust="0"/>
  </p:normalViewPr>
  <p:slideViewPr>
    <p:cSldViewPr>
      <p:cViewPr varScale="1">
        <p:scale>
          <a:sx n="101" d="100"/>
          <a:sy n="101" d="100"/>
        </p:scale>
        <p:origin x="852" y="9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2/8/2016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2/8/2016</a:t>
            </a:r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Click to edit Master text styles</a:t>
            </a:r>
          </a:p>
          <a:p>
            <a:pPr lvl="1" rtl="0"/>
            <a:r>
              <a:t>Second level</a:t>
            </a:r>
          </a:p>
          <a:p>
            <a:pPr lvl="2" rtl="0"/>
            <a:r>
              <a:t>Third level</a:t>
            </a:r>
          </a:p>
          <a:p>
            <a:pPr lvl="3" rtl="0"/>
            <a:r>
              <a:t>Fourth level</a:t>
            </a:r>
          </a:p>
          <a:p>
            <a:pPr lvl="4" rtl="0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E61351F-DBB1-4664-ADA9-83BC7CB884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83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E61351F-DBB1-4664-ADA9-83BC7CB884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76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E61351F-DBB1-4664-ADA9-83BC7CB884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74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E61351F-DBB1-4664-ADA9-83BC7CB884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21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E61351F-DBB1-4664-ADA9-83BC7CB884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6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A0D00EA6-0821-4AC5-933C-321AA654534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7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>
              <a:defRPr sz="600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>
              <a:defRPr sz="4800" b="0" i="0" cap="none" baseline="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r>
              <a:rPr lang="en-US"/>
              <a:t>2/8/2016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US"/>
              <a:t>2/8/2016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30115" y="990600"/>
            <a:ext cx="8758709" cy="3200400"/>
          </a:xfrm>
        </p:spPr>
        <p:txBody>
          <a:bodyPr rtlCol="0">
            <a:normAutofit fontScale="90000"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en-GB" sz="9600" b="1" dirty="0"/>
              <a:t>Depression</a:t>
            </a:r>
            <a:br>
              <a:rPr lang="en-GB" sz="9600" b="1" dirty="0"/>
            </a:br>
            <a:r>
              <a:rPr lang="en-GB" sz="4900" b="1" dirty="0"/>
              <a:t>(Part 2)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0114" y="4220457"/>
            <a:ext cx="8758709" cy="1371600"/>
          </a:xfrm>
        </p:spPr>
        <p:txBody>
          <a:bodyPr rtlCol="0">
            <a:normAutofit/>
          </a:bodyPr>
          <a:lstStyle/>
          <a:p>
            <a:pPr algn="ctr"/>
            <a:r>
              <a:rPr lang="en-GB" sz="3600" dirty="0" err="1"/>
              <a:t>RCCG</a:t>
            </a:r>
            <a:r>
              <a:rPr lang="en-GB" sz="3600" dirty="0"/>
              <a:t> Sunday School </a:t>
            </a:r>
          </a:p>
          <a:p>
            <a:pPr algn="ctr"/>
            <a:r>
              <a:rPr lang="en-GB" sz="3600" dirty="0"/>
              <a:t>19 May 2024 Lesson 38</a:t>
            </a:r>
            <a:endParaRPr lang="en-gb" sz="3600" dirty="0"/>
          </a:p>
        </p:txBody>
      </p:sp>
      <p:pic>
        <p:nvPicPr>
          <p:cNvPr id="4" name="Picture 3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8A42BE0A-7B5A-3471-E165-A2BBDAFF7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1265943"/>
            <a:ext cx="4320480" cy="43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09836" y="216024"/>
            <a:ext cx="10585176" cy="1052736"/>
          </a:xfrm>
          <a:solidFill>
            <a:srgbClr val="FFC000"/>
          </a:solidFill>
          <a:ln w="19050">
            <a:solidFill>
              <a:srgbClr val="00B0F0"/>
            </a:solidFill>
          </a:ln>
        </p:spPr>
        <p:txBody>
          <a:bodyPr rtlCol="0" anchor="ctr">
            <a:normAutofit/>
          </a:bodyPr>
          <a:lstStyle/>
          <a:p>
            <a:r>
              <a:rPr lang="en-GB" sz="4400" b="1" dirty="0"/>
              <a:t>Memory Verse - Psalm 23:4 (KJV)</a:t>
            </a:r>
            <a:endParaRPr lang="en-gb" sz="4400" b="1" dirty="0"/>
          </a:p>
        </p:txBody>
      </p:sp>
      <p:pic>
        <p:nvPicPr>
          <p:cNvPr id="5122" name="Picture 2" descr="Egyptian Rod Whip Icon Cartoon Style Stock Vector (Royalty Free) 1050745451  | Shutterstock">
            <a:extLst>
              <a:ext uri="{FF2B5EF4-FFF2-40B4-BE49-F238E27FC236}">
                <a16:creationId xmlns:a16="http://schemas.microsoft.com/office/drawing/2014/main" id="{6C8EB960-312B-952B-1BF5-599C3B76F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5" t="17429" r="18587" b="23171"/>
          <a:stretch/>
        </p:blipFill>
        <p:spPr bwMode="auto">
          <a:xfrm>
            <a:off x="6814492" y="1442467"/>
            <a:ext cx="4680520" cy="468052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A645A0-1F11-EB9F-3417-CC7E5E961C42}"/>
              </a:ext>
            </a:extLst>
          </p:cNvPr>
          <p:cNvSpPr/>
          <p:nvPr/>
        </p:nvSpPr>
        <p:spPr>
          <a:xfrm>
            <a:off x="909836" y="1412776"/>
            <a:ext cx="5760640" cy="468052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>
              <a:buNone/>
            </a:pPr>
            <a:r>
              <a:rPr lang="en-GB" sz="3600" kern="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Yea, though I walk through the valley of the shadow of death, </a:t>
            </a:r>
          </a:p>
          <a:p>
            <a:pPr marL="0" indent="0">
              <a:buNone/>
            </a:pPr>
            <a:endParaRPr lang="en-GB" sz="3600" kern="0" dirty="0">
              <a:solidFill>
                <a:schemeClr val="bg1"/>
              </a:solidFill>
              <a:latin typeface="Open Sans" panose="020B06060305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kern="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I will fear no evil: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kern="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for thou art with me;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kern="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thy rod and thy staff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kern="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they comfort me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65" y="92967"/>
            <a:ext cx="11814695" cy="743744"/>
          </a:xfrm>
          <a:solidFill>
            <a:srgbClr val="FFC000"/>
          </a:solidFill>
          <a:ln w="19050">
            <a:solidFill>
              <a:srgbClr val="00B0F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400" b="1" dirty="0"/>
              <a:t>Text </a:t>
            </a:r>
            <a:r>
              <a:rPr lang="en-GB" sz="4400" b="1" dirty="0"/>
              <a:t>: Job 3:23-26 (KJV)</a:t>
            </a:r>
            <a:endParaRPr lang="en-gb" sz="44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4B3D98A-3318-4658-1F63-9145B68AE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0236" y="908721"/>
            <a:ext cx="7416824" cy="5112568"/>
          </a:xfrm>
          <a:ln w="19050"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US" sz="3000" dirty="0"/>
              <a:t>This passage describes Job feeling hopeless, depressed and wishing he wasn't born.</a:t>
            </a:r>
            <a:endParaRPr lang="en-GB" sz="30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US" sz="3000" dirty="0"/>
              <a:t>He has lost everything, feels constant sadness, like his life is pointless. </a:t>
            </a:r>
            <a:endParaRPr lang="en-GB" sz="30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US" sz="3000" dirty="0"/>
              <a:t>He can't even enjoy the basic things in life, like eating.</a:t>
            </a:r>
            <a:endParaRPr lang="en-GB" sz="30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</a:pPr>
            <a:r>
              <a:rPr lang="en-US" sz="3000" dirty="0"/>
              <a:t>Everything he worried about has happened, and he sees no way out of his suffering.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</a:pPr>
            <a:r>
              <a:rPr lang="en-US" sz="3000" dirty="0"/>
              <a:t>Job has no peace.</a:t>
            </a:r>
            <a:endParaRPr lang="en-GB" sz="3000" dirty="0"/>
          </a:p>
        </p:txBody>
      </p:sp>
      <p:pic>
        <p:nvPicPr>
          <p:cNvPr id="4098" name="Picture 2" descr="thinking african black man in a white t-shirt posing spreading his arms out  to the sides on a yellow Stock Photo by traimakivan">
            <a:extLst>
              <a:ext uri="{FF2B5EF4-FFF2-40B4-BE49-F238E27FC236}">
                <a16:creationId xmlns:a16="http://schemas.microsoft.com/office/drawing/2014/main" id="{0EB0409B-AAA6-1088-44A3-CD56EB110C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8" r="7715"/>
          <a:stretch/>
        </p:blipFill>
        <p:spPr bwMode="auto">
          <a:xfrm>
            <a:off x="112365" y="908720"/>
            <a:ext cx="4294212" cy="5112568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68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58" y="29369"/>
            <a:ext cx="5256586" cy="743744"/>
          </a:xfrm>
          <a:solidFill>
            <a:srgbClr val="FFC000"/>
          </a:solidFill>
          <a:ln w="19050">
            <a:solidFill>
              <a:srgbClr val="00B0F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/>
              <a:t>Introduction</a:t>
            </a:r>
            <a:endParaRPr lang="en-gb" sz="44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4B3D98A-3318-4658-1F63-9145B68AE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4332" y="-1"/>
            <a:ext cx="6624736" cy="6597353"/>
          </a:xfrm>
          <a:ln w="19050">
            <a:solidFill>
              <a:srgbClr val="00B0F0"/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dirty="0"/>
              <a:t>Many people don't fully understand what it's like.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dirty="0"/>
              <a:t>It can mess with how you see things and make you doubt yourself.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dirty="0"/>
              <a:t>You might feel alone because only those who've been depressed can truly understand it.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dirty="0"/>
              <a:t>Getting better doesn't happen overnight.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dirty="0"/>
              <a:t>People who don't get it might give bad advice.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dirty="0"/>
              <a:t>Learn the facts about depression and find tips to help you cope.</a:t>
            </a:r>
          </a:p>
        </p:txBody>
      </p:sp>
      <p:pic>
        <p:nvPicPr>
          <p:cNvPr id="3074" name="Picture 2" descr="Depressed Black Woman Images – Browse 98,109 Stock Photos, Vectors, and  Video | Adobe Stock">
            <a:extLst>
              <a:ext uri="{FF2B5EF4-FFF2-40B4-BE49-F238E27FC236}">
                <a16:creationId xmlns:a16="http://schemas.microsoft.com/office/drawing/2014/main" id="{F8C1E4C3-763E-C34C-34A9-A9D36A838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1"/>
          <a:stretch/>
        </p:blipFill>
        <p:spPr bwMode="auto">
          <a:xfrm flipH="1">
            <a:off x="21357" y="908720"/>
            <a:ext cx="5256586" cy="5688632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98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56" y="69456"/>
            <a:ext cx="11629292" cy="695248"/>
          </a:xfrm>
          <a:solidFill>
            <a:srgbClr val="FFC000"/>
          </a:solidFill>
          <a:ln w="19050">
            <a:solidFill>
              <a:srgbClr val="00B0F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400" b="1" dirty="0"/>
              <a:t>Misconception Vs Reality</a:t>
            </a:r>
            <a:endParaRPr lang="en-gb" sz="4400" b="1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5876EE0-2B70-D569-D353-7D25C76DAE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363610"/>
              </p:ext>
            </p:extLst>
          </p:nvPr>
        </p:nvGraphicFramePr>
        <p:xfrm>
          <a:off x="189756" y="908720"/>
          <a:ext cx="11629292" cy="551978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58262">
                  <a:extLst>
                    <a:ext uri="{9D8B030D-6E8A-4147-A177-3AD203B41FA5}">
                      <a16:colId xmlns:a16="http://schemas.microsoft.com/office/drawing/2014/main" val="4209079398"/>
                    </a:ext>
                  </a:extLst>
                </a:gridCol>
                <a:gridCol w="4095851">
                  <a:extLst>
                    <a:ext uri="{9D8B030D-6E8A-4147-A177-3AD203B41FA5}">
                      <a16:colId xmlns:a16="http://schemas.microsoft.com/office/drawing/2014/main" val="145949699"/>
                    </a:ext>
                  </a:extLst>
                </a:gridCol>
                <a:gridCol w="6875179">
                  <a:extLst>
                    <a:ext uri="{9D8B030D-6E8A-4147-A177-3AD203B41FA5}">
                      <a16:colId xmlns:a16="http://schemas.microsoft.com/office/drawing/2014/main" val="2187304994"/>
                    </a:ext>
                  </a:extLst>
                </a:gridCol>
              </a:tblGrid>
              <a:tr h="612504">
                <a:tc>
                  <a:txBody>
                    <a:bodyPr/>
                    <a:lstStyle/>
                    <a:p>
                      <a:pPr algn="ctr"/>
                      <a:r>
                        <a:rPr lang="en-US" sz="3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endParaRPr lang="en-GB" sz="3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Myth</a:t>
                      </a:r>
                      <a:endParaRPr lang="en-GB" sz="3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Truth</a:t>
                      </a:r>
                      <a:endParaRPr lang="en-GB" sz="3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066719"/>
                  </a:ext>
                </a:extLst>
              </a:tr>
              <a:tr h="251592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is made up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It's a real illness affecting the brain.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716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Means you are a Bad Christian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It's a mental illness, not a sin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493336"/>
                  </a:ext>
                </a:extLst>
              </a:tr>
              <a:tr h="444736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Prayer = Cure.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Yes, but deliberate treatment helps too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988850"/>
                  </a:ext>
                </a:extLst>
              </a:tr>
              <a:tr h="5026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is punishment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It's not your fault. God can help you through it.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448602"/>
                  </a:ext>
                </a:extLst>
              </a:tr>
              <a:tr h="133824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Makes  you unreliable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Doesn't disqualify you as a leaders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594219"/>
                  </a:ext>
                </a:extLst>
              </a:tr>
              <a:tr h="11972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 should </a:t>
                      </a:r>
                      <a:r>
                        <a:rPr lang="en-GB" sz="2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not't</a:t>
                      </a:r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talk about it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Talk Openly – the church is a safe place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499695"/>
                  </a:ext>
                </a:extLst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 tell it by looking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is not physical – mostly you cant tell.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575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21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81" y="69456"/>
            <a:ext cx="11582570" cy="695248"/>
          </a:xfrm>
          <a:solidFill>
            <a:srgbClr val="FFC000"/>
          </a:solidFill>
          <a:ln w="19050">
            <a:solidFill>
              <a:srgbClr val="00B0F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400" b="1" dirty="0"/>
              <a:t>Tips for the Depressed</a:t>
            </a:r>
            <a:endParaRPr lang="en-gb" sz="4400" b="1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5876EE0-2B70-D569-D353-7D25C76DAE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25566"/>
              </p:ext>
            </p:extLst>
          </p:nvPr>
        </p:nvGraphicFramePr>
        <p:xfrm>
          <a:off x="272481" y="908720"/>
          <a:ext cx="11582570" cy="5120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14826">
                  <a:extLst>
                    <a:ext uri="{9D8B030D-6E8A-4147-A177-3AD203B41FA5}">
                      <a16:colId xmlns:a16="http://schemas.microsoft.com/office/drawing/2014/main" val="4209079398"/>
                    </a:ext>
                  </a:extLst>
                </a:gridCol>
                <a:gridCol w="4371001">
                  <a:extLst>
                    <a:ext uri="{9D8B030D-6E8A-4147-A177-3AD203B41FA5}">
                      <a16:colId xmlns:a16="http://schemas.microsoft.com/office/drawing/2014/main" val="145949699"/>
                    </a:ext>
                  </a:extLst>
                </a:gridCol>
                <a:gridCol w="6696743">
                  <a:extLst>
                    <a:ext uri="{9D8B030D-6E8A-4147-A177-3AD203B41FA5}">
                      <a16:colId xmlns:a16="http://schemas.microsoft.com/office/drawing/2014/main" val="2187304994"/>
                    </a:ext>
                  </a:extLst>
                </a:gridCol>
              </a:tblGrid>
              <a:tr h="251592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God is with you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He understands your struggles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716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You're not alone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</a:rPr>
                        <a:t>Even Bible heroes felt down </a:t>
                      </a:r>
                      <a:endParaRPr lang="en-GB" sz="3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493336"/>
                  </a:ext>
                </a:extLst>
              </a:tr>
              <a:tr h="444736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God's love is constant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</a:rPr>
                        <a:t>It doesn't depend on your actions </a:t>
                      </a:r>
                      <a:endParaRPr lang="en-GB" sz="3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988850"/>
                  </a:ext>
                </a:extLst>
              </a:tr>
              <a:tr h="50264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God helps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</a:rPr>
                        <a:t>He can save you from tough times</a:t>
                      </a:r>
                      <a:endParaRPr lang="en-GB" sz="3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448602"/>
                  </a:ext>
                </a:extLst>
              </a:tr>
              <a:tr h="133824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Hope is there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</a:rPr>
                        <a:t>Your sadness isn't the whole story </a:t>
                      </a:r>
                      <a:endParaRPr lang="en-GB" sz="3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594219"/>
                  </a:ext>
                </a:extLst>
              </a:tr>
              <a:tr h="11972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Find strength in others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</a:rPr>
                        <a:t>Talk to friends and family</a:t>
                      </a:r>
                      <a:endParaRPr lang="en-GB" sz="3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499695"/>
                  </a:ext>
                </a:extLst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Getting help is okay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</a:rPr>
                        <a:t>Seeing a doctor isn't wrong </a:t>
                      </a:r>
                      <a:endParaRPr lang="en-GB" sz="3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575420"/>
                  </a:ext>
                </a:extLst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Hold on to God</a:t>
                      </a:r>
                      <a:endParaRPr lang="en-GB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</a:rPr>
                        <a:t>Nothing can break your connection with Him</a:t>
                      </a:r>
                      <a:endParaRPr lang="en-GB" sz="3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228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26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10057184" cy="671736"/>
          </a:xfrm>
          <a:solidFill>
            <a:srgbClr val="FFC000"/>
          </a:solidFill>
          <a:ln w="19050">
            <a:solidFill>
              <a:srgbClr val="00B0F0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GB" sz="4400" b="1" dirty="0"/>
              <a:t>Conclusion</a:t>
            </a:r>
            <a:endParaRPr lang="en-gb" sz="44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4B3D98A-3318-4658-1F63-9145B68AE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291" y="1196752"/>
            <a:ext cx="6336705" cy="5376286"/>
          </a:xfrm>
          <a:ln w="19050">
            <a:solidFill>
              <a:srgbClr val="00B0F0"/>
            </a:solidFill>
          </a:ln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3200" dirty="0"/>
              <a:t>Remember, you are not defined by depression. With faith, love, and support, you can find hope and healing.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3200" dirty="0"/>
              <a:t>You are never alone in this fight. Lean on God's love and the strength of your family, church or those around you to emerge from the darkness of depression.</a:t>
            </a:r>
          </a:p>
        </p:txBody>
      </p:sp>
      <p:pic>
        <p:nvPicPr>
          <p:cNvPr id="2052" name="Picture 4" descr="81,011 Black Woman Jumping Royalty-Free Images, Stock Photos &amp; Pictures |  Shutterstock">
            <a:extLst>
              <a:ext uri="{FF2B5EF4-FFF2-40B4-BE49-F238E27FC236}">
                <a16:creationId xmlns:a16="http://schemas.microsoft.com/office/drawing/2014/main" id="{84D72B2E-41CF-4107-4654-4056BEDD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9" t="2985" r="37804" b="24713"/>
          <a:stretch/>
        </p:blipFill>
        <p:spPr bwMode="auto">
          <a:xfrm>
            <a:off x="1293812" y="1196752"/>
            <a:ext cx="3556992" cy="528024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88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06580" y="0"/>
            <a:ext cx="4516288" cy="836712"/>
          </a:xfrm>
          <a:solidFill>
            <a:srgbClr val="FFC000"/>
          </a:solidFill>
          <a:ln w="19050">
            <a:solidFill>
              <a:srgbClr val="00B0F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400" b="1" dirty="0"/>
              <a:t>Prayers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BADF84-B4FD-78D3-AE75-4B0F71ABCD21}"/>
              </a:ext>
            </a:extLst>
          </p:cNvPr>
          <p:cNvSpPr/>
          <p:nvPr/>
        </p:nvSpPr>
        <p:spPr>
          <a:xfrm>
            <a:off x="-98276" y="0"/>
            <a:ext cx="760658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>
              <a:spcAft>
                <a:spcPts val="800"/>
              </a:spcAft>
            </a:pPr>
            <a:r>
              <a:rPr lang="en-GB" sz="3000" b="1" dirty="0"/>
              <a:t>Dear Heavenly Father,</a:t>
            </a:r>
          </a:p>
          <a:p>
            <a:pPr marL="457200" indent="-457200" algn="l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000" dirty="0"/>
              <a:t>We come before you today with hearts heavy for all struggling with depression. </a:t>
            </a:r>
          </a:p>
          <a:p>
            <a:pPr marL="457200" indent="-457200" algn="l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000" dirty="0"/>
              <a:t>Surround us with your love and please replace sorrow with hope and peace. </a:t>
            </a:r>
          </a:p>
          <a:p>
            <a:pPr marL="457200" indent="-457200" algn="l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000" dirty="0"/>
              <a:t>Grant us strength to take each step towards healing and guide us to the support we need. </a:t>
            </a:r>
          </a:p>
          <a:p>
            <a:pPr marL="457200" indent="-457200" algn="l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000" dirty="0"/>
              <a:t>We pray for renewed joy and a spirit that can rise above this darkness.</a:t>
            </a:r>
          </a:p>
          <a:p>
            <a:pPr algn="l" fontAlgn="base">
              <a:spcAft>
                <a:spcPts val="800"/>
              </a:spcAft>
            </a:pPr>
            <a:r>
              <a:rPr lang="en-GB" sz="3000" b="1" dirty="0"/>
              <a:t>In Jesus' name, we pray. Amen.</a:t>
            </a:r>
          </a:p>
        </p:txBody>
      </p:sp>
      <p:pic>
        <p:nvPicPr>
          <p:cNvPr id="6146" name="Picture 2" descr="Page 2 | Black Woman Praying Images - Free Download on Freepik">
            <a:extLst>
              <a:ext uri="{FF2B5EF4-FFF2-40B4-BE49-F238E27FC236}">
                <a16:creationId xmlns:a16="http://schemas.microsoft.com/office/drawing/2014/main" id="{A24F9980-A96B-9B26-FE6F-44895FFF5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8" r="25138"/>
          <a:stretch/>
        </p:blipFill>
        <p:spPr bwMode="auto">
          <a:xfrm>
            <a:off x="7606580" y="941526"/>
            <a:ext cx="4516288" cy="591647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0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86</TotalTime>
  <Words>524</Words>
  <Application>Microsoft Office PowerPoint</Application>
  <PresentationFormat>Custom</PresentationFormat>
  <Paragraphs>89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Euphemia</vt:lpstr>
      <vt:lpstr>Open Sans</vt:lpstr>
      <vt:lpstr>Times New Roman</vt:lpstr>
      <vt:lpstr>Serenity 16x9</vt:lpstr>
      <vt:lpstr>Depression (Part 2) </vt:lpstr>
      <vt:lpstr>Memory Verse - Psalm 23:4 (KJV)</vt:lpstr>
      <vt:lpstr>Text : Job 3:23-26 (KJV)</vt:lpstr>
      <vt:lpstr>Introduction</vt:lpstr>
      <vt:lpstr>Misconception Vs Reality</vt:lpstr>
      <vt:lpstr>Tips for the Depressed</vt:lpstr>
      <vt:lpstr>Conclusion</vt:lpstr>
      <vt:lpstr>Prayers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Depression (Part 2) RCCG Sunday School</dc:title>
  <dc:creator>Deji West</dc:creator>
  <cp:lastModifiedBy>Deji West</cp:lastModifiedBy>
  <cp:revision>2</cp:revision>
  <dcterms:created xsi:type="dcterms:W3CDTF">2024-05-18T05:12:17Z</dcterms:created>
  <dcterms:modified xsi:type="dcterms:W3CDTF">2024-05-18T06:38:19Z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