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238AF-EFA6-47EA-AEB1-4BEC6617659D}" type="datetimeFigureOut">
              <a:rPr lang="en-GB" smtClean="0"/>
              <a:t>13/07/2024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2347C-6CD3-47A1-B969-AE4611307C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565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1655-749F-43C4-BE8B-8BDD5FF5DC47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54F1-7038-4209-AE26-205697985824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44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8E8E2-2281-4422-BF06-DE8A6EB51266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06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32E0-4233-41C4-9315-692153C7D34D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D6DF-E179-49EC-81F4-758E332F25EB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35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CCD-C734-4FDB-A158-9D811A8A3BE9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89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952-13FD-4659-974D-D3A1F36BA8E9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5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2D4EF2D8-DBA0-44EB-B615-50CB5CA7FF03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99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7F4D84-A28B-4CC3-8CB6-35D2A3F83E91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129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F16B-F681-46D0-940C-3360CFDFA145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23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947F-C711-4036-81EC-BFEA6CF5AF4F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3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4C5B35F4-75E6-46AE-9DAD-AA24D284FF4B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37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14C34-F582-4EEF-86CE-F88761E52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587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Jigsaw puzzles in plastic figures">
            <a:extLst>
              <a:ext uri="{FF2B5EF4-FFF2-40B4-BE49-F238E27FC236}">
                <a16:creationId xmlns:a16="http://schemas.microsoft.com/office/drawing/2014/main" id="{2DB5756A-D663-A5C7-F120-E5FDDDF8D0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51" b="13721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118982"/>
            <a:ext cx="7537704" cy="246266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F8BA81-C4D4-451B-C86E-80C2DEAA8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791" y="3331444"/>
            <a:ext cx="6470692" cy="1229306"/>
          </a:xfrm>
        </p:spPr>
        <p:txBody>
          <a:bodyPr>
            <a:normAutofit/>
          </a:bodyPr>
          <a:lstStyle/>
          <a:p>
            <a:r>
              <a:rPr lang="en-US" sz="6600" kern="0" spc="4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Christian Virtues</a:t>
            </a:r>
            <a:endParaRPr lang="en-GB" sz="239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144BB-2E58-C1D0-7F08-291023E52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791" y="4735799"/>
            <a:ext cx="6470693" cy="605256"/>
          </a:xfrm>
        </p:spPr>
        <p:txBody>
          <a:bodyPr>
            <a:normAutofit lnSpcReduction="10000"/>
          </a:bodyPr>
          <a:lstStyle/>
          <a:p>
            <a:r>
              <a:rPr lang="en-US" sz="3200" b="1" cap="none" dirty="0"/>
              <a:t>Sunday School 14 July2024</a:t>
            </a:r>
            <a:endParaRPr lang="en-GB" sz="3200" b="1" cap="none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2429" y="4641183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!!footer rectangle">
            <a:extLst>
              <a:ext uri="{FF2B5EF4-FFF2-40B4-BE49-F238E27FC236}">
                <a16:creationId xmlns:a16="http://schemas.microsoft.com/office/drawing/2014/main" id="{C390A367-0330-4E03-9D5F-40308A797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5" name="Picture 4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A202404E-2833-CC4F-6867-CD11CEE21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959" y="286554"/>
            <a:ext cx="2305453" cy="23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070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9573-27C0-E731-686C-9B6FE4B6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Text: 2 Peter 1:3-7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EA20C-1008-F2C1-7F3B-94B6DE617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God provides: 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We have everything for a godly life through knowing Him.</a:t>
            </a:r>
          </a:p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God promises: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Great promises to share in His nature and escape worldliness.</a:t>
            </a:r>
          </a:p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Grow in character: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Add goodness, knowledge, self-control, perseverance, godliness, kindness, and love to your faith.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82CC3-36BD-F376-EF1F-26AF25A28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0"/>
            <a:ext cx="1050235" cy="6411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6E9DE8-7942-0040-4E72-9325C4B47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4461" cy="641122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F1C4E2-86D4-1E68-C610-04EC7C97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4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0EB5D-81A3-396C-5EAE-BBFABF148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- Virtues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273A9-0924-CD71-8AA8-D25EF870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69477"/>
            <a:ext cx="7061982" cy="4308231"/>
          </a:xfrm>
        </p:spPr>
        <p:txBody>
          <a:bodyPr>
            <a:normAutofit fontScale="92500" lnSpcReduction="10000"/>
          </a:bodyPr>
          <a:lstStyle/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Two Greek words for "virtue"</a:t>
            </a:r>
          </a:p>
          <a:p>
            <a:pPr marL="640080" lvl="2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0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Dunamis: miraculous power</a:t>
            </a:r>
          </a:p>
          <a:p>
            <a:pPr marL="640080" lvl="2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0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Arete: moral excellence, goodness</a:t>
            </a:r>
          </a:p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Virtue as a disposition:</a:t>
            </a:r>
          </a:p>
          <a:p>
            <a:pPr marL="640080" lvl="2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Habitual way of thinking and acting</a:t>
            </a:r>
          </a:p>
          <a:p>
            <a:pPr marL="640080" lvl="2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Not impulsive, but settled</a:t>
            </a:r>
          </a:p>
          <a:p>
            <a:pPr marL="640080" lvl="2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Shapes motives, intentions, and behavior</a:t>
            </a:r>
            <a:endParaRPr lang="en-GB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F2B8FC-13C1-247D-9C2A-ACAB59F87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165" y="2033392"/>
            <a:ext cx="3382790" cy="4053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B7AF1-0F40-6214-53F5-A6325DE5F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4461" cy="641122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048BC3-ED1A-CB86-2ABB-A07FF7F2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355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CF9EC-E75D-A892-11E3-2C027A58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Attaining Virtue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69CAD-A6D5-DCE3-B4B2-E8ABC42B6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414" y="2108201"/>
            <a:ext cx="6601265" cy="4257430"/>
          </a:xfrm>
        </p:spPr>
        <p:txBody>
          <a:bodyPr>
            <a:normAutofit lnSpcReduction="10000"/>
          </a:bodyPr>
          <a:lstStyle/>
          <a:p>
            <a:pPr marL="640080" lvl="2" indent="-457200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0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God equips: </a:t>
            </a:r>
            <a:r>
              <a:rPr lang="en-US" sz="30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We have what we need for godly living.</a:t>
            </a:r>
          </a:p>
          <a:p>
            <a:pPr marL="640080" lvl="2" indent="-457200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0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Godly growth:</a:t>
            </a:r>
            <a:r>
              <a:rPr lang="en-US" sz="30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Aim to be like God.</a:t>
            </a:r>
          </a:p>
          <a:p>
            <a:pPr marL="640080" lvl="2" indent="-457200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0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Follow God's plan:</a:t>
            </a:r>
            <a:r>
              <a:rPr lang="en-US" sz="30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His ways lead to virtue.</a:t>
            </a:r>
          </a:p>
          <a:p>
            <a:pPr marL="640080" lvl="2" indent="-457200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0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Build character: </a:t>
            </a:r>
            <a:r>
              <a:rPr lang="en-US" sz="30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Faith, goodness, knowledge, self-control, perseverance, godliness, kindness, love.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13A11-D046-7E88-6A10-28D50EC05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957900"/>
            <a:ext cx="3608998" cy="42574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A8CF6E-9146-F2C3-0AF2-CC758AF12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0" y="-45589"/>
            <a:ext cx="952500" cy="641122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B44057A-5D34-7834-2D2C-40D36064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89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9FDA2-587F-2BAF-DE7D-6B1A2B1A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Desire to Excel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1B28C-FF1C-16BD-0426-A302773C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34309"/>
            <a:ext cx="6675120" cy="4360984"/>
          </a:xfrm>
        </p:spPr>
        <p:txBody>
          <a:bodyPr>
            <a:normAutofit lnSpcReduction="10000"/>
          </a:bodyPr>
          <a:lstStyle/>
          <a:p>
            <a:pPr marL="263525" lvl="2" indent="-263525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Recognize excellence: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Understand what it is and your shortcomings.</a:t>
            </a:r>
          </a:p>
          <a:p>
            <a:pPr marL="263525" lvl="2" indent="-263525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Model yourself after Christ: 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He is the ultimate example.</a:t>
            </a:r>
          </a:p>
          <a:p>
            <a:pPr marL="263525" lvl="2" indent="-263525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Sacrifice and effort: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Give up lesser things, work hard for improvement.</a:t>
            </a:r>
          </a:p>
          <a:p>
            <a:pPr marL="263525" lvl="2" indent="-263525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Be teachable: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Learn from anyone, regardless of position.</a:t>
            </a:r>
            <a:endParaRPr lang="en-GB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E9928-BABA-09E5-10E7-FF60158F1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076" y="2108201"/>
            <a:ext cx="3734973" cy="41870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6E24AC-6E65-0496-4BDE-30FC973A8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56604" cy="6411220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093B6B0-2A42-E249-FADB-A21A43A03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2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9E5D72-F298-067C-4C80-CB509B50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  <a:endParaRPr lang="en-GB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D92F35-0706-D309-54CD-4795318FA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69478"/>
            <a:ext cx="10058400" cy="4110630"/>
          </a:xfrm>
        </p:spPr>
        <p:txBody>
          <a:bodyPr>
            <a:normAutofit fontScale="92500"/>
          </a:bodyPr>
          <a:lstStyle/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Virtues shape our lives: 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Possessing and growing in these virtues leads to a meaningful Christian life.</a:t>
            </a:r>
          </a:p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Fruitful living: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Developing these character traits results in a productive and fulfilling life for Christ.</a:t>
            </a:r>
          </a:p>
          <a:p>
            <a:pPr marL="457200" lvl="1" indent="-4572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Purposeful existence: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A life marked by these virtues is aligned with God's purpose.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ABA9CB-D509-81FE-2C5A-7A8B6B6C0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0"/>
            <a:ext cx="1050235" cy="64112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FB9338-6A77-530C-DE7C-4A40613AC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4461" cy="641122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6B7906-5C92-F0DC-C0DF-19B7A9C8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7202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1B2F2C"/>
      </a:dk2>
      <a:lt2>
        <a:srgbClr val="F0F0F3"/>
      </a:lt2>
      <a:accent1>
        <a:srgbClr val="A7A259"/>
      </a:accent1>
      <a:accent2>
        <a:srgbClr val="D99147"/>
      </a:accent2>
      <a:accent3>
        <a:srgbClr val="E38379"/>
      </a:accent3>
      <a:accent4>
        <a:srgbClr val="DD5C85"/>
      </a:accent4>
      <a:accent5>
        <a:srgbClr val="E379C8"/>
      </a:accent5>
      <a:accent6>
        <a:srgbClr val="C95CDD"/>
      </a:accent6>
      <a:hlink>
        <a:srgbClr val="6C71B0"/>
      </a:hlink>
      <a:folHlink>
        <a:srgbClr val="7F7F7F"/>
      </a:folHlink>
    </a:clrScheme>
    <a:fontScheme name="Retrospect">
      <a:majorFont>
        <a:latin typeface="Arial Nova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 Nova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264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Arial</vt:lpstr>
      <vt:lpstr>Arial Nova</vt:lpstr>
      <vt:lpstr>Arial Nova Light</vt:lpstr>
      <vt:lpstr>Calibri</vt:lpstr>
      <vt:lpstr>Tahoma</vt:lpstr>
      <vt:lpstr>RetrospectVTI</vt:lpstr>
      <vt:lpstr>Christian Virtues</vt:lpstr>
      <vt:lpstr>Text: 2 Peter 1:3-7</vt:lpstr>
      <vt:lpstr>Introduction - Virtues</vt:lpstr>
      <vt:lpstr>Attaining Virtue</vt:lpstr>
      <vt:lpstr>The Desire to Excel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2</cp:revision>
  <dcterms:created xsi:type="dcterms:W3CDTF">2024-07-13T20:38:56Z</dcterms:created>
  <dcterms:modified xsi:type="dcterms:W3CDTF">2024-07-13T21:27:13Z</dcterms:modified>
</cp:coreProperties>
</file>