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4"/>
  </p:sldMasterIdLst>
  <p:notesMasterIdLst>
    <p:notesMasterId r:id="rId12"/>
  </p:notesMasterIdLst>
  <p:handoutMasterIdLst>
    <p:handoutMasterId r:id="rId13"/>
  </p:handoutMasterIdLst>
  <p:sldIdLst>
    <p:sldId id="265" r:id="rId5"/>
    <p:sldId id="261" r:id="rId6"/>
    <p:sldId id="260" r:id="rId7"/>
    <p:sldId id="256" r:id="rId8"/>
    <p:sldId id="258" r:id="rId9"/>
    <p:sldId id="257" r:id="rId10"/>
    <p:sldId id="262" r:id="rId11"/>
  </p:sldIdLst>
  <p:sldSz cx="9601200" cy="7315200"/>
  <p:notesSz cx="7102475" cy="9388475"/>
  <p:defaultTextStyle>
    <a:defPPr rtl="0">
      <a:defRPr lang="en-gb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5149"/>
    <a:srgbClr val="5A1325"/>
    <a:srgbClr val="0079BF"/>
    <a:srgbClr val="00D6E6"/>
    <a:srgbClr val="587FA8"/>
    <a:srgbClr val="CA611F"/>
    <a:srgbClr val="772A91"/>
    <a:srgbClr val="7A2992"/>
    <a:srgbClr val="0764B2"/>
    <a:srgbClr val="2D8F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6447" autoAdjust="0"/>
  </p:normalViewPr>
  <p:slideViewPr>
    <p:cSldViewPr snapToGrid="0">
      <p:cViewPr varScale="1">
        <p:scale>
          <a:sx n="86" d="100"/>
          <a:sy n="86" d="100"/>
        </p:scale>
        <p:origin x="14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04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A1447D5-286D-40B8-ABDE-B3791C7B728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7B91A1-C9DD-4361-B616-17240F87C88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6F22D1-A357-4453-A173-A29184494127}" type="datetime1">
              <a:rPr lang="en-GB" smtClean="0"/>
              <a:t>03/08/2024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D64666-4C78-4FDD-B4B6-A9262B2617E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5908A4-E256-488D-BBE2-72D2951AB54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597D5-8EE5-460E-B498-6E6F3C761D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0006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-118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5264B5-42CD-4FCD-9B8B-877E433EE24C}" type="datetime1">
              <a:rPr lang="en-GB" noProof="0" smtClean="0"/>
              <a:t>03/08/2024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71613" y="1173163"/>
            <a:ext cx="41592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33AC6-DC4E-4D46-9E7E-729EA258F7C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415305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33AC6-DC4E-4D46-9E7E-729EA258F7C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993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33AC6-DC4E-4D46-9E7E-729EA258F7C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7097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33AC6-DC4E-4D46-9E7E-729EA258F7C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815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33AC6-DC4E-4D46-9E7E-729EA258F7C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79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33AC6-DC4E-4D46-9E7E-729EA258F7C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90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33AC6-DC4E-4D46-9E7E-729EA258F7C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475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33AC6-DC4E-4D46-9E7E-729EA258F7C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8242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CF6D789D-CBE8-6D4C-8EE3-8008F5F7285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800600" cy="7308182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D7512C0-6A4C-4095-98E2-CB2C0FD84B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00600" y="0"/>
            <a:ext cx="4800600" cy="732887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910128"/>
            <a:ext cx="3589867" cy="1375871"/>
          </a:xfrm>
        </p:spPr>
        <p:txBody>
          <a:bodyPr rtlCol="0">
            <a:noAutofit/>
          </a:bodyPr>
          <a:lstStyle>
            <a:lvl1pPr>
              <a:defRPr lang="en-US" sz="3200" kern="120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rtl="0"/>
            <a:r>
              <a:rPr lang="en-GB" noProof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432532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0">
          <p15:clr>
            <a:srgbClr val="FBAE40"/>
          </p15:clr>
        </p15:guide>
        <p15:guide id="2" pos="2448">
          <p15:clr>
            <a:srgbClr val="FBAE40"/>
          </p15:clr>
        </p15:guide>
        <p15:guide id="3" orient="horz" pos="57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60083" y="6780108"/>
            <a:ext cx="2160270" cy="389467"/>
          </a:xfrm>
          <a:prstGeom prst="rect">
            <a:avLst/>
          </a:prstGeom>
        </p:spPr>
        <p:txBody>
          <a:bodyPr rtlCol="0"/>
          <a:lstStyle/>
          <a:p>
            <a:pPr rtl="0"/>
            <a:fld id="{F5ADCA8A-CBA4-490C-A29A-83DE937E87C9}" type="datetime1">
              <a:rPr lang="en-GB" noProof="0" smtClean="0"/>
              <a:t>03/08/2024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80398" y="6780108"/>
            <a:ext cx="3240405" cy="389467"/>
          </a:xfrm>
          <a:prstGeom prst="rect">
            <a:avLst/>
          </a:prstGeom>
        </p:spPr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80848" y="6780108"/>
            <a:ext cx="2160270" cy="389467"/>
          </a:xfrm>
          <a:prstGeom prst="rect">
            <a:avLst/>
          </a:prstGeom>
        </p:spPr>
        <p:txBody>
          <a:bodyPr rtlCol="0"/>
          <a:lstStyle/>
          <a:p>
            <a:pPr rtl="0"/>
            <a:fld id="{628E9238-755D-4C8D-B815-C56B4B2E921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346410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review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D7512C0-6A4C-4095-98E2-CB2C0FD84B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923308"/>
            <a:ext cx="9601200" cy="6405562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7018"/>
            <a:ext cx="4495800" cy="909272"/>
          </a:xfrm>
        </p:spPr>
        <p:txBody>
          <a:bodyPr rtlCol="0"/>
          <a:lstStyle>
            <a:lvl1pPr>
              <a:defRPr lang="en-US" sz="2800" kern="120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88953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ainting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47C3081-2A17-4033-9344-B4021D6FEF3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11838" y="290236"/>
            <a:ext cx="3619500" cy="468589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D7512C0-6A4C-4095-98E2-CB2C0FD84B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923308"/>
            <a:ext cx="9601200" cy="6405562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7018"/>
            <a:ext cx="4495800" cy="909272"/>
          </a:xfrm>
        </p:spPr>
        <p:txBody>
          <a:bodyPr rtlCol="0"/>
          <a:lstStyle>
            <a:lvl1pPr>
              <a:defRPr lang="en-US" sz="2000" kern="1200" dirty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35544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389468"/>
            <a:ext cx="8281035" cy="1413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1947333"/>
            <a:ext cx="8281035" cy="4641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71829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66" r:id="rId2"/>
    <p:sldLayoutId id="2147483667" r:id="rId3"/>
    <p:sldLayoutId id="2147483668" r:id="rId4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8" userDrawn="1">
          <p15:clr>
            <a:srgbClr val="F26B43"/>
          </p15:clr>
        </p15:guide>
        <p15:guide id="2" pos="5856" userDrawn="1">
          <p15:clr>
            <a:srgbClr val="F26B43"/>
          </p15:clr>
        </p15:guide>
        <p15:guide id="3" pos="192" userDrawn="1">
          <p15:clr>
            <a:srgbClr val="F26B43"/>
          </p15:clr>
        </p15:guide>
        <p15:guide id="4" orient="horz" pos="23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bstract swirls to colour">
            <a:extLst>
              <a:ext uri="{FF2B5EF4-FFF2-40B4-BE49-F238E27FC236}">
                <a16:creationId xmlns:a16="http://schemas.microsoft.com/office/drawing/2014/main" id="{153D80F4-8100-4A73-80DD-E8758C0FD28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3986D57-EA08-6042-88B0-D5915B0CC8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914399"/>
            <a:ext cx="3886200" cy="1371599"/>
          </a:xfrm>
          <a:prstGeom prst="rect">
            <a:avLst/>
          </a:prstGeom>
          <a:solidFill>
            <a:srgbClr val="7A2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3518BAC-F0A1-A547-8EF5-B340CE8C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0128"/>
            <a:ext cx="3894668" cy="1375871"/>
          </a:xfrm>
        </p:spPr>
        <p:txBody>
          <a:bodyPr rtlCol="0"/>
          <a:lstStyle/>
          <a:p>
            <a:pPr algn="ctr" rtl="0"/>
            <a:r>
              <a:rPr lang="en-GB" dirty="0" err="1">
                <a:solidFill>
                  <a:schemeClr val="bg1"/>
                </a:solidFill>
              </a:rPr>
              <a:t>RCCG</a:t>
            </a:r>
            <a:r>
              <a:rPr lang="en-GB" dirty="0">
                <a:solidFill>
                  <a:schemeClr val="bg1"/>
                </a:solidFill>
              </a:rPr>
              <a:t> Sunday School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Lesson 49 (4/8/24)</a:t>
            </a:r>
          </a:p>
        </p:txBody>
      </p:sp>
      <p:pic>
        <p:nvPicPr>
          <p:cNvPr id="3" name="Picture Placeholder 2" descr="abstract swrils">
            <a:extLst>
              <a:ext uri="{FF2B5EF4-FFF2-40B4-BE49-F238E27FC236}">
                <a16:creationId xmlns:a16="http://schemas.microsoft.com/office/drawing/2014/main" id="{D3A69109-C088-40B6-A5CE-C36B57F68A3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629368-CC8D-F155-8F12-B35E33ACE4E3}"/>
              </a:ext>
            </a:extLst>
          </p:cNvPr>
          <p:cNvSpPr txBox="1"/>
          <p:nvPr/>
        </p:nvSpPr>
        <p:spPr>
          <a:xfrm>
            <a:off x="4809068" y="1202222"/>
            <a:ext cx="4792131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/>
              <a:t>The </a:t>
            </a:r>
            <a:r>
              <a:rPr lang="en-US" sz="13800" b="1" dirty="0"/>
              <a:t>Great</a:t>
            </a:r>
            <a:r>
              <a:rPr lang="en-US" sz="9600" b="1" dirty="0"/>
              <a:t> </a:t>
            </a:r>
            <a:r>
              <a:rPr lang="en-US" sz="8000" b="1" dirty="0"/>
              <a:t>Tribulation</a:t>
            </a:r>
            <a:endParaRPr lang="en-GB" sz="96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D1401C-B3A6-DC31-E377-C0300BAF7E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81" y="3196127"/>
            <a:ext cx="3609604" cy="360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939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9">
            <a:extLst>
              <a:ext uri="{FF2B5EF4-FFF2-40B4-BE49-F238E27FC236}">
                <a16:creationId xmlns:a16="http://schemas.microsoft.com/office/drawing/2014/main" id="{D6A4951A-B7F8-45B2-94F4-64E67DA263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1" y="7018"/>
            <a:ext cx="5248506" cy="909272"/>
          </a:xfrm>
          <a:prstGeom prst="rect">
            <a:avLst/>
          </a:prstGeom>
          <a:solidFill>
            <a:schemeClr val="bg1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1755" marR="0" lvl="0" indent="0" algn="l" defTabSz="960120" rtl="0" eaLnBrk="1" fontAlgn="auto" latinLnBrk="0" hangingPunct="1">
              <a:lnSpc>
                <a:spcPct val="100000"/>
              </a:lnSpc>
              <a:spcBef>
                <a:spcPts val="47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dirty="0">
                <a:latin typeface="+mn-lt"/>
              </a:rPr>
              <a:t>Mark 13:19-26 (KJV)</a:t>
            </a:r>
            <a:r>
              <a:rPr lang="en-GB" sz="3200" b="1" i="0" u="none" strike="noStrike" kern="1200" cap="none" spc="0" normalizeH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Calibri"/>
              </a:rPr>
              <a:t> </a:t>
            </a:r>
          </a:p>
        </p:txBody>
      </p:sp>
      <p:pic>
        <p:nvPicPr>
          <p:cNvPr id="3" name="Picture Placeholder 2" descr="abstract swirls to colour">
            <a:extLst>
              <a:ext uri="{FF2B5EF4-FFF2-40B4-BE49-F238E27FC236}">
                <a16:creationId xmlns:a16="http://schemas.microsoft.com/office/drawing/2014/main" id="{882DCED7-AC50-47E8-8441-5840B0EEFD1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0B81C8-8266-DB30-75E3-EA33122E02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62382"/>
            <a:ext cx="9601199" cy="635281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5531010-CCB4-2142-58C2-C3A52640CE31}"/>
              </a:ext>
            </a:extLst>
          </p:cNvPr>
          <p:cNvSpPr/>
          <p:nvPr/>
        </p:nvSpPr>
        <p:spPr>
          <a:xfrm>
            <a:off x="836340" y="2326856"/>
            <a:ext cx="8095787" cy="3598466"/>
          </a:xfrm>
          <a:prstGeom prst="rect">
            <a:avLst/>
          </a:prstGeom>
          <a:solidFill>
            <a:schemeClr val="accent1">
              <a:alpha val="58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chemeClr val="bg1"/>
                </a:solidFill>
              </a:rPr>
              <a:t>Severe suffering will occur.</a:t>
            </a: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chemeClr val="bg1"/>
                </a:solidFill>
              </a:rPr>
              <a:t>God shortens this time for His chosen.</a:t>
            </a: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chemeClr val="bg1"/>
                </a:solidFill>
              </a:rPr>
              <a:t>False Christs and prophets will appear.</a:t>
            </a: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chemeClr val="bg1"/>
                </a:solidFill>
              </a:rPr>
              <a:t>Be cautious and remember Jesus' teachings.</a:t>
            </a: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chemeClr val="bg1"/>
                </a:solidFill>
              </a:rPr>
              <a:t>Dramatic natural disasters and celestial events.</a:t>
            </a: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chemeClr val="bg1"/>
                </a:solidFill>
              </a:rPr>
              <a:t>Jesus returns with power and glory.</a:t>
            </a: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chemeClr val="bg1"/>
                </a:solidFill>
              </a:rPr>
              <a:t>Jesus gathers His chosen ones.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082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1F167EE-FFF8-4BE4-9A43-7D81EED304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5697495" cy="909272"/>
          </a:xfrm>
          <a:prstGeom prst="rect">
            <a:avLst/>
          </a:prstGeom>
          <a:solidFill>
            <a:schemeClr val="bg1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ctr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1755" algn="l">
              <a:lnSpc>
                <a:spcPct val="100000"/>
              </a:lnSpc>
              <a:spcBef>
                <a:spcPts val="472"/>
              </a:spcBef>
            </a:pPr>
            <a:r>
              <a:rPr lang="en-US" sz="4400" b="1" dirty="0">
                <a:latin typeface="+mn-lt"/>
              </a:rPr>
              <a:t>Tribulation Explained</a:t>
            </a:r>
          </a:p>
        </p:txBody>
      </p:sp>
      <p:pic>
        <p:nvPicPr>
          <p:cNvPr id="3" name="Picture Placeholder 2" descr="abstract swirl">
            <a:extLst>
              <a:ext uri="{FF2B5EF4-FFF2-40B4-BE49-F238E27FC236}">
                <a16:creationId xmlns:a16="http://schemas.microsoft.com/office/drawing/2014/main" id="{9757C5FD-2C1A-4842-9887-0680F203B88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7090ED-9807-94AF-9480-2230E5A17688}"/>
              </a:ext>
            </a:extLst>
          </p:cNvPr>
          <p:cNvSpPr txBox="1"/>
          <p:nvPr/>
        </p:nvSpPr>
        <p:spPr>
          <a:xfrm>
            <a:off x="289932" y="1271461"/>
            <a:ext cx="5307979" cy="5709255"/>
          </a:xfrm>
          <a:prstGeom prst="rect">
            <a:avLst/>
          </a:prstGeom>
          <a:solidFill>
            <a:schemeClr val="bg1">
              <a:alpha val="46000"/>
            </a:schemeClr>
          </a:solidFill>
        </p:spPr>
        <p:txBody>
          <a:bodyPr wrap="square">
            <a:spAutoFit/>
          </a:bodyPr>
          <a:lstStyle/>
          <a:p>
            <a:pPr marL="446088" indent="-446088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3200" b="1" dirty="0"/>
              <a:t>Tribulation refers to various forms of suffering.</a:t>
            </a:r>
          </a:p>
          <a:p>
            <a:pPr marL="446088" indent="-446088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3200" b="1" dirty="0"/>
              <a:t>The Great Tribulation is a unique period of intense hardship.</a:t>
            </a:r>
          </a:p>
          <a:p>
            <a:pPr marL="446088" indent="-446088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3200" b="1" dirty="0"/>
              <a:t>This period will be unprecedented in severity.</a:t>
            </a:r>
          </a:p>
          <a:p>
            <a:pPr marL="446088" indent="-446088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3200" b="1" dirty="0"/>
              <a:t>Key questions: What is it? When will it occur? What events mark it?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3465E4-5AEE-2647-00E5-E643F688B7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412" r="12412"/>
          <a:stretch/>
        </p:blipFill>
        <p:spPr>
          <a:xfrm>
            <a:off x="5597912" y="1271461"/>
            <a:ext cx="4003288" cy="570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652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4372D-5161-4E1C-90ED-35BE2286A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018"/>
            <a:ext cx="5373623" cy="909272"/>
          </a:xfrm>
          <a:solidFill>
            <a:schemeClr val="bg1"/>
          </a:solidFill>
        </p:spPr>
        <p:txBody>
          <a:bodyPr rtlCol="0" anchor="ctr">
            <a:normAutofit/>
          </a:bodyPr>
          <a:lstStyle/>
          <a:p>
            <a:r>
              <a:rPr lang="en-US" sz="4400" b="1" dirty="0"/>
              <a:t>The Great Tribulation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A5C9214A-1F5C-C5D3-CDE6-4FF0B2D4F65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1216" r="11216"/>
          <a:stretch/>
        </p:blipFill>
        <p:spPr/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E2ABDE80-9EA1-09E9-0918-6FF4D65B2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4071"/>
            <a:ext cx="96012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chemeClr val="bg1"/>
                </a:solidFill>
              </a:rPr>
              <a:t>Severe suffering for unbelievers.</a:t>
            </a: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chemeClr val="bg1"/>
                </a:solidFill>
              </a:rPr>
              <a:t>Follows the Rapture and Antichrist's rise.</a:t>
            </a: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chemeClr val="bg1"/>
                </a:solidFill>
              </a:rPr>
              <a:t>Seven-year period.</a:t>
            </a: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chemeClr val="bg1"/>
                </a:solidFill>
              </a:rPr>
              <a:t>Antichrist's rule divided into two parts</a:t>
            </a: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chemeClr val="bg1"/>
                </a:solidFill>
              </a:rPr>
              <a:t>Ends with Christ's return </a:t>
            </a:r>
          </a:p>
        </p:txBody>
      </p:sp>
    </p:spTree>
    <p:extLst>
      <p:ext uri="{BB962C8B-B14F-4D97-AF65-F5344CB8AC3E}">
        <p14:creationId xmlns:p14="http://schemas.microsoft.com/office/powerpoint/2010/main" val="3276151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urbulent ocean waves, dangerous storm surf - moody overcast storm clouds,  gale force winds and impossibly dangerous hurricane rainy surreal scene  seascape digital illustration. Stock Illustration | Adobe Stock">
            <a:extLst>
              <a:ext uri="{FF2B5EF4-FFF2-40B4-BE49-F238E27FC236}">
                <a16:creationId xmlns:a16="http://schemas.microsoft.com/office/drawing/2014/main" id="{5FD58452-08BD-3E2B-D9A8-A1CF71568B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6"/>
          <a:stretch/>
        </p:blipFill>
        <p:spPr bwMode="auto">
          <a:xfrm>
            <a:off x="0" y="962025"/>
            <a:ext cx="9601200" cy="635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0E73766-BA05-4051-9F08-EAF255CA31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0723" y="7018"/>
            <a:ext cx="7895062" cy="909272"/>
          </a:xfrm>
          <a:prstGeom prst="rect">
            <a:avLst/>
          </a:prstGeom>
          <a:solidFill>
            <a:schemeClr val="bg1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ctr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b="1" dirty="0">
                <a:latin typeface="+mn-lt"/>
              </a:rPr>
              <a:t>Events of the Great Tribulation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AA7B66-E955-D836-7979-6125F002AA78}"/>
              </a:ext>
            </a:extLst>
          </p:cNvPr>
          <p:cNvSpPr txBox="1"/>
          <p:nvPr/>
        </p:nvSpPr>
        <p:spPr>
          <a:xfrm>
            <a:off x="0" y="1069307"/>
            <a:ext cx="7370957" cy="3416320"/>
          </a:xfrm>
          <a:prstGeom prst="rect">
            <a:avLst/>
          </a:prstGeom>
          <a:solidFill>
            <a:srgbClr val="00B0F0">
              <a:alpha val="32000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FF00"/>
                </a:solidFill>
              </a:rPr>
              <a:t>Severe persecution of believers.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FF00"/>
                </a:solidFill>
              </a:rPr>
              <a:t>Widespread religious deception.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FF00"/>
                </a:solidFill>
              </a:rPr>
              <a:t>Global economic collapse and the mark of the beast.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FF00"/>
                </a:solidFill>
              </a:rPr>
              <a:t>Rise of false religions and practices.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FF00"/>
                </a:solidFill>
              </a:rPr>
              <a:t>Intense worldwide temptation.</a:t>
            </a:r>
          </a:p>
        </p:txBody>
      </p:sp>
    </p:spTree>
    <p:extLst>
      <p:ext uri="{BB962C8B-B14F-4D97-AF65-F5344CB8AC3E}">
        <p14:creationId xmlns:p14="http://schemas.microsoft.com/office/powerpoint/2010/main" val="3502223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E7FC5C5E-3AFF-412E-8BAB-E219AAAEA4E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 rtlCol="0" anchor="ctr">
            <a:normAutofit/>
          </a:bodyPr>
          <a:lstStyle/>
          <a:p>
            <a:pPr marL="71755">
              <a:lnSpc>
                <a:spcPct val="100000"/>
              </a:lnSpc>
              <a:spcBef>
                <a:spcPts val="472"/>
              </a:spcBef>
            </a:pPr>
            <a:r>
              <a:rPr lang="en-US" sz="4400" b="1" dirty="0">
                <a:latin typeface="+mn-lt"/>
                <a:cs typeface="+mj-cs"/>
              </a:rPr>
              <a:t>Conclusion</a:t>
            </a:r>
            <a:endParaRPr lang="en-GB" sz="4400" b="1" dirty="0">
              <a:latin typeface="+mn-lt"/>
              <a:cs typeface="+mj-cs"/>
            </a:endParaRPr>
          </a:p>
        </p:txBody>
      </p:sp>
      <p:pic>
        <p:nvPicPr>
          <p:cNvPr id="3" name="Picture Placeholder 2" descr="hexagons to colour">
            <a:extLst>
              <a:ext uri="{FF2B5EF4-FFF2-40B4-BE49-F238E27FC236}">
                <a16:creationId xmlns:a16="http://schemas.microsoft.com/office/drawing/2014/main" id="{B3C8B500-CB0C-414E-B369-B27FC8991C5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58BC45-93BE-9CAE-BB90-958E0A20DB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262" r="12229"/>
          <a:stretch/>
        </p:blipFill>
        <p:spPr>
          <a:xfrm>
            <a:off x="19990" y="862411"/>
            <a:ext cx="9581210" cy="64055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A765F4-3F0C-5378-FC48-397666554692}"/>
              </a:ext>
            </a:extLst>
          </p:cNvPr>
          <p:cNvSpPr txBox="1"/>
          <p:nvPr/>
        </p:nvSpPr>
        <p:spPr>
          <a:xfrm>
            <a:off x="59970" y="2863840"/>
            <a:ext cx="9561220" cy="20621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Believers who endure in faith will be raptured before the Tribulation.</a:t>
            </a:r>
          </a:p>
          <a:p>
            <a:pPr algn="ctr"/>
            <a:r>
              <a:rPr lang="en-US" sz="3200" b="1" dirty="0"/>
              <a:t>Unbelievers/backsliders face the Tribulation's horrors.</a:t>
            </a:r>
          </a:p>
          <a:p>
            <a:pPr algn="ctr"/>
            <a:r>
              <a:rPr lang="en-US" sz="3200" b="1" dirty="0"/>
              <a:t>Examine your salvation and ensure spiritual security.</a:t>
            </a:r>
          </a:p>
        </p:txBody>
      </p:sp>
    </p:spTree>
    <p:extLst>
      <p:ext uri="{BB962C8B-B14F-4D97-AF65-F5344CB8AC3E}">
        <p14:creationId xmlns:p14="http://schemas.microsoft.com/office/powerpoint/2010/main" val="1076207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1C7411D-B4D3-49FA-9E14-3E6663BF3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7018"/>
            <a:ext cx="5338010" cy="909272"/>
          </a:xfrm>
        </p:spPr>
        <p:txBody>
          <a:bodyPr rtlCol="0"/>
          <a:lstStyle/>
          <a:p>
            <a:pPr rtl="0"/>
            <a:r>
              <a:rPr lang="en-GB" sz="4400" b="1" dirty="0">
                <a:latin typeface="+mn-lt"/>
                <a:cs typeface="+mj-cs"/>
              </a:rPr>
              <a:t>Prayers</a:t>
            </a:r>
          </a:p>
        </p:txBody>
      </p:sp>
      <p:pic>
        <p:nvPicPr>
          <p:cNvPr id="9" name="Picture Placeholder 8" descr="abstract bokeh">
            <a:extLst>
              <a:ext uri="{FF2B5EF4-FFF2-40B4-BE49-F238E27FC236}">
                <a16:creationId xmlns:a16="http://schemas.microsoft.com/office/drawing/2014/main" id="{8BCDFCE4-F157-43D8-988D-D536A88D6BA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9C910E-D240-F7F7-484A-0BD490FAD601}"/>
              </a:ext>
            </a:extLst>
          </p:cNvPr>
          <p:cNvSpPr txBox="1"/>
          <p:nvPr/>
        </p:nvSpPr>
        <p:spPr>
          <a:xfrm>
            <a:off x="0" y="1444285"/>
            <a:ext cx="9601200" cy="5016758"/>
          </a:xfrm>
          <a:prstGeom prst="rect">
            <a:avLst/>
          </a:prstGeom>
          <a:solidFill>
            <a:srgbClr val="FFFF00">
              <a:alpha val="71000"/>
            </a:srgbClr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Heavenly Father,</a:t>
            </a:r>
          </a:p>
          <a:p>
            <a:endParaRPr lang="en-US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We trust in Your perfect timing and Your sovereign plan. Please rapture us from this earth before such trials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Spare us from experiencing the horrors of the Great Tribulation.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Let Your grace and mercy be upon us always.</a:t>
            </a:r>
          </a:p>
          <a:p>
            <a:endParaRPr lang="en-US" sz="3200" b="1" dirty="0"/>
          </a:p>
          <a:p>
            <a:r>
              <a:rPr lang="en-US" sz="3200" b="1" dirty="0"/>
              <a:t>In Jesus’ name, we pray. Amen.</a:t>
            </a:r>
          </a:p>
        </p:txBody>
      </p:sp>
    </p:spTree>
    <p:extLst>
      <p:ext uri="{BB962C8B-B14F-4D97-AF65-F5344CB8AC3E}">
        <p14:creationId xmlns:p14="http://schemas.microsoft.com/office/powerpoint/2010/main" val="3746772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3161757_TF78001441" id="{5E321585-A61E-4A64-A44E-41D436F4D097}" vid="{F2213358-737D-428A-A8BD-3C08633CA67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63597ffe504ac265edad30776f92abe7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2c1fbb79cae71899274aec0ef068c36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0515756-D1FA-4CD3-A15F-A0798B80A1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DC5A3B-134E-4222-AC0A-1D9940E4F1E5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C283441C-E72E-4C89-8C91-16C8127C20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Abstracts paint by numbers</Template>
  <TotalTime>628</TotalTime>
  <Words>265</Words>
  <Application>Microsoft Office PowerPoint</Application>
  <PresentationFormat>Custom</PresentationFormat>
  <Paragraphs>46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RCCG Sunday School Lesson 49 (4/8/24)</vt:lpstr>
      <vt:lpstr>Mark 13:19-26 (KJV) </vt:lpstr>
      <vt:lpstr>Tribulation Explained</vt:lpstr>
      <vt:lpstr>The Great Tribulation</vt:lpstr>
      <vt:lpstr>Events of the Great Tribulation</vt:lpstr>
      <vt:lpstr>Conclusion</vt:lpstr>
      <vt:lpstr>Prayers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Deji West</dc:creator>
  <cp:lastModifiedBy>Deji West</cp:lastModifiedBy>
  <cp:revision>2</cp:revision>
  <dcterms:created xsi:type="dcterms:W3CDTF">2024-08-03T10:16:50Z</dcterms:created>
  <dcterms:modified xsi:type="dcterms:W3CDTF">2024-08-03T20:45:09Z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