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9" autoAdjust="0"/>
    <p:restoredTop sz="94660"/>
  </p:normalViewPr>
  <p:slideViewPr>
    <p:cSldViewPr snapToGrid="0" showGuides="1">
      <p:cViewPr>
        <p:scale>
          <a:sx n="60" d="100"/>
          <a:sy n="60" d="100"/>
        </p:scale>
        <p:origin x="602" y="19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D1930-8CC0-5463-BDD2-A706571B7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9A2668-E8BC-699B-846D-47721EEF3F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3DB9D4-EA44-6CB8-813A-AC5C33DC7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CBA86-0E3C-4A1B-8B07-79869E98E10A}" type="datetimeFigureOut">
              <a:rPr lang="en-GB" smtClean="0"/>
              <a:t>22/09/2024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8A666D-3427-1A98-4102-8C4EE0870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A1B6A-31B5-9DBC-3388-0DB62464E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D791-B9B7-4DB5-827E-BF5580294D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03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8F193-CE78-B86E-EF78-5AE742BEA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15156-E8E7-CC91-F23B-1B6F876DFA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D4B7F-B274-016F-B2C2-0065B623C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CBA86-0E3C-4A1B-8B07-79869E98E10A}" type="datetimeFigureOut">
              <a:rPr lang="en-GB" smtClean="0"/>
              <a:t>22/09/2024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686CF-4F9B-4C33-0C68-2441D32EE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2BD3B2-5631-0361-F72D-58F842846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D791-B9B7-4DB5-827E-BF5580294D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3343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06102-0D49-803F-C64A-C36E7D1A4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8B3C34-D0CF-5384-AA79-EFD8E1F59E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3DE877-9BA2-8A02-1379-B0DCB21F1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CBA86-0E3C-4A1B-8B07-79869E98E10A}" type="datetimeFigureOut">
              <a:rPr lang="en-GB" smtClean="0"/>
              <a:t>22/09/2024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4418E-40F1-A419-596A-B810B3189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AB32E-AEC1-3DA3-255A-11B6783BD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D791-B9B7-4DB5-827E-BF5580294D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748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247C6-AA77-A811-1472-68AE5CF46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A2FA3-1002-0AEE-349A-E89BFE0EBF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4FA161-88EE-CE16-8F72-0B28E7B3FF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104D69-CA7C-C353-AEB7-7199AC279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CBA86-0E3C-4A1B-8B07-79869E98E10A}" type="datetimeFigureOut">
              <a:rPr lang="en-GB" smtClean="0"/>
              <a:t>22/09/2024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4ED4A-9832-5D51-1D6D-4B48A9179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6FDBFF-DB6E-838E-293B-B862433C1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D791-B9B7-4DB5-827E-BF5580294D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2180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B29E9-D23C-025C-3A8D-A52380890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BD7457-381E-1E05-61F1-6FACF5FCF0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5E15BF-460F-7CDA-6341-0F8411864D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73BD38-8B55-5E6A-A143-66D93555E1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E06EC1-3CF8-D5B4-2C5F-8900EAFD3F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B60C13-F599-85A5-A1A4-6EC5B2B79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CBA86-0E3C-4A1B-8B07-79869E98E10A}" type="datetimeFigureOut">
              <a:rPr lang="en-GB" smtClean="0"/>
              <a:t>22/09/2024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BF1330-12E7-BE60-CE4B-D62B45CAF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C0E846-F9E3-3E72-00F7-40BD51D41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D791-B9B7-4DB5-827E-BF5580294D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206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D4A1-F162-57B0-E19C-E8A02A518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108E36-04BE-A16C-17FF-61FC6F5DD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CBA86-0E3C-4A1B-8B07-79869E98E10A}" type="datetimeFigureOut">
              <a:rPr lang="en-GB" smtClean="0"/>
              <a:t>22/09/2024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BD0918-B41E-3D0D-4817-3F9DD0B2E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C440FA-F160-CC72-8E86-6DD25A088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D791-B9B7-4DB5-827E-BF5580294D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7737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BD645B-7F66-58BC-69C1-4C6200A9B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CBA86-0E3C-4A1B-8B07-79869E98E10A}" type="datetimeFigureOut">
              <a:rPr lang="en-GB" smtClean="0"/>
              <a:t>22/09/2024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79ED1C-73C4-C209-C0BC-4447376ED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4A7CC7-5006-E29A-65FC-AF1FC1B48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D791-B9B7-4DB5-827E-BF5580294D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905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23624-3959-2F02-9C13-1113F0AD5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E5442-FD85-4F61-37CA-2F30EEB3B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9A4EA4-8192-9281-BD75-2A92B867B4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F0DEE2-EB2F-68DE-DA0B-E4FC60679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CBA86-0E3C-4A1B-8B07-79869E98E10A}" type="datetimeFigureOut">
              <a:rPr lang="en-GB" smtClean="0"/>
              <a:t>22/09/2024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008A2B-B8FF-700F-1D88-A28A69742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C5F179-FFE6-D5F1-D2E5-C48F6012E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D791-B9B7-4DB5-827E-BF5580294D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122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3E375-7F50-2E8B-3F51-0AB32B0C0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F72845-796F-6F6C-CD46-40EF278FC9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882ED5-CDF1-4491-55FF-619BC8BE67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C0C1BF-99CF-AFE7-8EFF-8842A5876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CBA86-0E3C-4A1B-8B07-79869E98E10A}" type="datetimeFigureOut">
              <a:rPr lang="en-GB" smtClean="0"/>
              <a:t>22/09/2024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E77619-42E4-C4DD-C2C4-3C2C71578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32FE29-484C-A453-E018-5F06D67B1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D791-B9B7-4DB5-827E-BF5580294D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2854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4B3F1-CFF9-31AB-F530-0FCD5EE71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6CD221-E5CC-8364-9C88-39A95FA0F3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E21D58-AA78-CD31-033B-5BFE6D6F1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CBA86-0E3C-4A1B-8B07-79869E98E10A}" type="datetimeFigureOut">
              <a:rPr lang="en-GB" smtClean="0"/>
              <a:t>22/09/2024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E3642-312D-221E-DD47-960443674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BD0FFA-BF25-2454-D867-2CCEF8AE9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D791-B9B7-4DB5-827E-BF5580294D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2058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DA783C-F87D-D8DF-2E1C-C2BCDB288A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FFFE4B-21B8-341B-06C0-B1705471C0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35DB0-EFB7-8914-4D95-734FE9F0D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CBA86-0E3C-4A1B-8B07-79869E98E10A}" type="datetimeFigureOut">
              <a:rPr lang="en-GB" smtClean="0"/>
              <a:t>22/09/2024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33E4E-ADE1-6600-14E8-50F6EBC52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CA3DC0-1B92-B045-C42A-03DA451DF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D791-B9B7-4DB5-827E-BF5580294D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3510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5CF365-0656-731A-E369-CD8BF1695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EA7C8E-D722-24F5-7794-97DAEB5413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BCD7DD-DAF3-24F3-C905-9D2D172700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2CBA86-0E3C-4A1B-8B07-79869E98E10A}" type="datetimeFigureOut">
              <a:rPr lang="en-GB" smtClean="0"/>
              <a:t>22/09/2024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B094E7-C987-BD02-A539-4226F8BF6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E1DB0C-37A0-87E0-44B2-58D3A67AC9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FBD791-B9B7-4DB5-827E-BF5580294D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10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3F159-A885-0F53-16B7-E9FD9E0FE4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09790" y="673577"/>
            <a:ext cx="7870573" cy="1059855"/>
          </a:xfrm>
        </p:spPr>
        <p:txBody>
          <a:bodyPr anchor="ctr">
            <a:normAutofit/>
          </a:bodyPr>
          <a:lstStyle/>
          <a:p>
            <a:r>
              <a:rPr lang="en-GB" sz="4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Creature Called Man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E51FA1-B852-7571-63DB-2F238D12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1194" y="4731480"/>
            <a:ext cx="3203205" cy="1730093"/>
          </a:xfrm>
        </p:spPr>
        <p:txBody>
          <a:bodyPr>
            <a:normAutofit fontScale="92500"/>
          </a:bodyPr>
          <a:lstStyle/>
          <a:p>
            <a:pPr algn="ctr" fontAlgn="base"/>
            <a:r>
              <a:rPr lang="en-GB" sz="3200" b="1" spc="4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Sunday School</a:t>
            </a:r>
            <a:endParaRPr lang="en-GB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fontAlgn="base"/>
            <a:r>
              <a:rPr lang="en-GB" sz="3200" b="1" spc="4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22 Sep 2024 </a:t>
            </a:r>
            <a:endParaRPr lang="en-GB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3200" b="1" kern="0" spc="40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Lesson 4 </a:t>
            </a:r>
            <a:endParaRPr lang="en-GB" sz="4000" dirty="0"/>
          </a:p>
        </p:txBody>
      </p:sp>
      <p:pic>
        <p:nvPicPr>
          <p:cNvPr id="4" name="Picture 3" descr="A logo with a white bird in a blue circle&#10;&#10;Description automatically generated">
            <a:extLst>
              <a:ext uri="{FF2B5EF4-FFF2-40B4-BE49-F238E27FC236}">
                <a16:creationId xmlns:a16="http://schemas.microsoft.com/office/drawing/2014/main" id="{0714E13C-D6B7-A486-1B96-23066A429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793" y="2147580"/>
            <a:ext cx="3135933" cy="3140020"/>
          </a:xfrm>
          <a:prstGeom prst="rect">
            <a:avLst/>
          </a:prstGeom>
        </p:spPr>
      </p:pic>
      <p:pic>
        <p:nvPicPr>
          <p:cNvPr id="1026" name="Picture 2" descr="242,918 Man Standing Silhouette Images, Stock Photos, and Vectors |  Shutterstock">
            <a:extLst>
              <a:ext uri="{FF2B5EF4-FFF2-40B4-BE49-F238E27FC236}">
                <a16:creationId xmlns:a16="http://schemas.microsoft.com/office/drawing/2014/main" id="{C791F15B-FCD7-B587-CF9C-E08DC2A913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5" t="8778" r="34560" b="14447"/>
          <a:stretch/>
        </p:blipFill>
        <p:spPr bwMode="auto">
          <a:xfrm>
            <a:off x="722569" y="301639"/>
            <a:ext cx="2193438" cy="6254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31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ow Can I Be Righteous Before the Lord? – EndoftheMatter.com">
            <a:extLst>
              <a:ext uri="{FF2B5EF4-FFF2-40B4-BE49-F238E27FC236}">
                <a16:creationId xmlns:a16="http://schemas.microsoft.com/office/drawing/2014/main" id="{4DE7900A-664D-80DB-97DF-531A92E906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713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7028"/>
          <a:stretch/>
        </p:blipFill>
        <p:spPr bwMode="auto">
          <a:xfrm>
            <a:off x="55684" y="-150609"/>
            <a:ext cx="12610213" cy="7008609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A77076-D208-824A-959C-FBBD58BFA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091" y="226689"/>
            <a:ext cx="11800210" cy="1003670"/>
          </a:xfr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/>
          <a:p>
            <a:r>
              <a:rPr lang="en-GB" sz="4400" b="1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Ezekiel 18:4-9 Summary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6BDD7B-3D1C-F069-56A2-A3A78DA62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344" y="1505768"/>
            <a:ext cx="7924356" cy="5125544"/>
          </a:xfrm>
          <a:ln w="19050">
            <a:solidFill>
              <a:schemeClr val="accent1"/>
            </a:solidFill>
          </a:ln>
        </p:spPr>
        <p:txBody>
          <a:bodyPr>
            <a:normAutofit fontScale="92500" lnSpcReduction="20000"/>
          </a:bodyPr>
          <a:lstStyle/>
          <a:p>
            <a:pPr marL="342900" lvl="0" indent="-342900">
              <a:spcAft>
                <a:spcPts val="1200"/>
              </a:spcAft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5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Individual Accountability:</a:t>
            </a:r>
            <a:r>
              <a:rPr lang="en-GB" sz="3500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 Each person is responsible for their own actions and consequences.</a:t>
            </a:r>
            <a:endParaRPr lang="en-GB" sz="35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5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Righteous Living:</a:t>
            </a:r>
            <a:r>
              <a:rPr lang="en-GB" sz="3500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 Righteousness includes:</a:t>
            </a:r>
            <a:endParaRPr lang="en-GB" sz="35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>
              <a:buSzPct val="75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35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Avoiding idolatry</a:t>
            </a:r>
            <a:endParaRPr lang="en-GB" sz="35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SzPct val="75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35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Respecting marital vows</a:t>
            </a:r>
            <a:endParaRPr lang="en-GB" sz="35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SzPct val="75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35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Treating others fairly</a:t>
            </a:r>
            <a:endParaRPr lang="en-GB" sz="35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SzPct val="75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35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Helping the needy</a:t>
            </a:r>
            <a:endParaRPr lang="en-GB" sz="35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SzPct val="75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35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Avoiding oppression and usury</a:t>
            </a:r>
            <a:endParaRPr lang="en-GB" sz="35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1200"/>
              </a:spcBef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5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Rewards for Righteousness:</a:t>
            </a:r>
            <a:r>
              <a:rPr lang="en-GB" sz="3500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 Those who live righteously will live forever.</a:t>
            </a:r>
            <a:endParaRPr lang="en-GB" dirty="0"/>
          </a:p>
        </p:txBody>
      </p:sp>
      <p:pic>
        <p:nvPicPr>
          <p:cNvPr id="1028" name="Picture 4" descr="pointing finger">
            <a:extLst>
              <a:ext uri="{FF2B5EF4-FFF2-40B4-BE49-F238E27FC236}">
                <a16:creationId xmlns:a16="http://schemas.microsoft.com/office/drawing/2014/main" id="{6C5045DA-9F5C-7120-F5FD-659585FD8A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2" r="6781"/>
          <a:stretch/>
        </p:blipFill>
        <p:spPr bwMode="auto">
          <a:xfrm>
            <a:off x="8610601" y="1505767"/>
            <a:ext cx="3581399" cy="5076825"/>
          </a:xfrm>
          <a:prstGeom prst="rect">
            <a:avLst/>
          </a:prstGeom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0680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591D2-5B62-1340-20BE-F7B57752B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365125"/>
            <a:ext cx="10858500" cy="993775"/>
          </a:xfr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b="1" dirty="0">
                <a:latin typeface="Tahoma" panose="020B0604030504040204" pitchFamily="34" charset="0"/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709B2-2461-5B7A-DBBF-3E8463F1F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3600" y="1473200"/>
            <a:ext cx="7950200" cy="5019675"/>
          </a:xfrm>
          <a:ln w="1905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342900" lvl="0" indent="-342900"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Soul Creation:</a:t>
            </a:r>
            <a:r>
              <a:rPr lang="en-GB" sz="3200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 God created the soul, made in His image.</a:t>
            </a:r>
            <a:endParaRPr lang="en-GB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Intangibility:</a:t>
            </a:r>
            <a:r>
              <a:rPr lang="en-GB" sz="3200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 The soul, being intangible, couldn't interact with the physical world.</a:t>
            </a:r>
            <a:endParaRPr lang="en-GB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Body Formation:</a:t>
            </a:r>
            <a:r>
              <a:rPr lang="en-GB" sz="3200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 God created a physical body from the dust of the earth.</a:t>
            </a:r>
            <a:endParaRPr lang="en-GB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Life Breath:</a:t>
            </a:r>
            <a:r>
              <a:rPr lang="en-GB" sz="3200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 God breathed life into the body, combining it with the soul to create a living being.</a:t>
            </a:r>
            <a:endParaRPr lang="en-GB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050" name="Picture 2" descr="How to breathe better: An 8-step guide based on James Nestor's seminal book  | GQ India">
            <a:extLst>
              <a:ext uri="{FF2B5EF4-FFF2-40B4-BE49-F238E27FC236}">
                <a16:creationId xmlns:a16="http://schemas.microsoft.com/office/drawing/2014/main" id="{6DA97E7E-4D08-A686-2880-B672164545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5" t="3148" r="28750" b="5000"/>
          <a:stretch/>
        </p:blipFill>
        <p:spPr bwMode="auto">
          <a:xfrm>
            <a:off x="495300" y="1473199"/>
            <a:ext cx="2730500" cy="5019675"/>
          </a:xfrm>
          <a:prstGeom prst="rect">
            <a:avLst/>
          </a:prstGeom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016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5FF45-5CFB-6752-DE01-E95BEA03A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27025"/>
            <a:ext cx="11010900" cy="1325563"/>
          </a:xfr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b="1" dirty="0">
                <a:latin typeface="Tahoma" panose="020B0604030504040204" pitchFamily="34" charset="0"/>
              </a:rPr>
              <a:t>God's Image on Man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D346ED-D590-8610-FAF6-2DE539882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100" y="1825623"/>
            <a:ext cx="7264400" cy="4854575"/>
          </a:xfrm>
          <a:ln w="19050">
            <a:solidFill>
              <a:schemeClr val="accent1"/>
            </a:solidFill>
          </a:ln>
        </p:spPr>
        <p:txBody>
          <a:bodyPr>
            <a:normAutofit fontScale="92500" lnSpcReduction="10000"/>
          </a:bodyPr>
          <a:lstStyle/>
          <a:p>
            <a:pPr marL="0" lvl="0" indent="0">
              <a:buSzPts val="1000"/>
              <a:buNone/>
              <a:tabLst>
                <a:tab pos="457200" algn="l"/>
              </a:tabLst>
            </a:pPr>
            <a:r>
              <a:rPr lang="en-GB" sz="32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Nature and Constitution:</a:t>
            </a:r>
            <a:endParaRPr lang="en-GB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>
              <a:buSzPct val="100000"/>
              <a:tabLst>
                <a:tab pos="914400" algn="l"/>
              </a:tabLst>
            </a:pPr>
            <a:r>
              <a:rPr lang="en-GB" sz="32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soul is the image of God.</a:t>
            </a:r>
            <a:endParaRPr lang="en-GB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SzPct val="100000"/>
              <a:tabLst>
                <a:tab pos="914400" algn="l"/>
              </a:tabLst>
            </a:pPr>
            <a:r>
              <a:rPr lang="en-GB" sz="32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soul is intelligent, immortal, and intangible.</a:t>
            </a:r>
            <a:endParaRPr lang="en-GB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SzPct val="100000"/>
              <a:tabLst>
                <a:tab pos="914400" algn="l"/>
              </a:tabLst>
            </a:pPr>
            <a:r>
              <a:rPr lang="en-GB" sz="32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 resembles God in creativity and willpower.</a:t>
            </a:r>
            <a:endParaRPr lang="en-GB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r>
              <a:rPr lang="en-GB" sz="32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Place and Authority:</a:t>
            </a:r>
            <a:endParaRPr lang="en-GB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>
              <a:buSzPct val="100000"/>
              <a:tabLst>
                <a:tab pos="914400" algn="l"/>
              </a:tabLst>
            </a:pPr>
            <a:r>
              <a:rPr lang="en-GB" sz="3200" dirty="0">
                <a:latin typeface="Tahoma" panose="020B0604030504040204" pitchFamily="34" charset="0"/>
                <a:cs typeface="Times New Roman" panose="02020603050405020304" pitchFamily="18" charset="0"/>
              </a:rPr>
              <a:t>Man is God's representative on earth.</a:t>
            </a: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r>
              <a:rPr lang="en-GB" sz="32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Purity and Integrity:</a:t>
            </a:r>
            <a:endParaRPr lang="en-GB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>
              <a:buSzPct val="100000"/>
              <a:tabLst>
                <a:tab pos="914400" algn="l"/>
              </a:tabLst>
            </a:pPr>
            <a:r>
              <a:rPr lang="en-GB" sz="3200" dirty="0">
                <a:latin typeface="Tahoma" panose="020B0604030504040204" pitchFamily="34" charset="0"/>
                <a:cs typeface="Times New Roman" panose="02020603050405020304" pitchFamily="18" charset="0"/>
              </a:rPr>
              <a:t>God's image includes knowledge, righteousness, and true holiness.</a:t>
            </a:r>
          </a:p>
          <a:p>
            <a:endParaRPr lang="en-GB" dirty="0"/>
          </a:p>
        </p:txBody>
      </p:sp>
      <p:pic>
        <p:nvPicPr>
          <p:cNvPr id="3074" name="Picture 2" descr="Sunday: The Image of God | Sabbath School Net">
            <a:extLst>
              <a:ext uri="{FF2B5EF4-FFF2-40B4-BE49-F238E27FC236}">
                <a16:creationId xmlns:a16="http://schemas.microsoft.com/office/drawing/2014/main" id="{37F1AAF4-3036-C3D1-DBE6-0DD68C4D41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35" r="16617"/>
          <a:stretch/>
        </p:blipFill>
        <p:spPr bwMode="auto">
          <a:xfrm>
            <a:off x="7950200" y="1825623"/>
            <a:ext cx="3695700" cy="4808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8182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A3D8C76-7505-7AE3-2EC8-C0CE2DA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122" y="320248"/>
            <a:ext cx="11436077" cy="891474"/>
          </a:xfr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b="1" dirty="0">
                <a:latin typeface="Tahoma" panose="020B0604030504040204" pitchFamily="34" charset="0"/>
              </a:rPr>
              <a:t>The Tripartite Man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C4D5EDA-8189-4F93-375D-32FD8AF01E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2526" y="2933700"/>
            <a:ext cx="5256397" cy="3495149"/>
          </a:xfrm>
          <a:solidFill>
            <a:schemeClr val="accent4">
              <a:lumMod val="40000"/>
              <a:lumOff val="60000"/>
            </a:schemeClr>
          </a:solidFill>
          <a:ln w="19050">
            <a:solidFill>
              <a:schemeClr val="accent1"/>
            </a:solidFill>
          </a:ln>
        </p:spPr>
        <p:txBody>
          <a:bodyPr>
            <a:normAutofit fontScale="25000" lnSpcReduction="20000"/>
          </a:bodyPr>
          <a:lstStyle/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en-GB" sz="11200" b="1" dirty="0">
                <a:latin typeface="Tahoma" panose="020B0604030504040204" pitchFamily="34" charset="0"/>
                <a:ea typeface="Times New Roman" panose="02020603050405020304" pitchFamily="18" charset="0"/>
              </a:rPr>
              <a:t>Soul:</a:t>
            </a:r>
            <a:r>
              <a:rPr lang="en-GB" sz="11200" dirty="0">
                <a:latin typeface="Tahoma" panose="020B0604030504040204" pitchFamily="34" charset="0"/>
                <a:ea typeface="Times New Roman" panose="02020603050405020304" pitchFamily="18" charset="0"/>
              </a:rPr>
              <a:t> </a:t>
            </a:r>
            <a:endParaRPr lang="en-GB" sz="1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69875" lvl="1" indent="-269875">
              <a:buSzPct val="100000"/>
            </a:pPr>
            <a:r>
              <a:rPr lang="en-GB" sz="11200" dirty="0"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Intangible being.</a:t>
            </a:r>
            <a:endParaRPr lang="en-GB" sz="1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9875" lvl="1" indent="-269875">
              <a:buSzPct val="100000"/>
            </a:pPr>
            <a:r>
              <a:rPr lang="en-GB" sz="11200" dirty="0"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Gives personality, self-awareness, consciousness, rationality, and natural feeling.</a:t>
            </a:r>
            <a:endParaRPr lang="en-GB" sz="1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9875" lvl="1" indent="-269875">
              <a:buSzPct val="100000"/>
            </a:pPr>
            <a:r>
              <a:rPr lang="en-GB" sz="11200" dirty="0"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Receives salvation.</a:t>
            </a:r>
            <a:endParaRPr lang="en-GB" sz="1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9875" lvl="1" indent="-269875">
              <a:buSzPct val="100000"/>
            </a:pPr>
            <a:r>
              <a:rPr lang="en-GB" sz="11200" dirty="0"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Guided by the spirit for acceptable worship.</a:t>
            </a:r>
            <a:endParaRPr lang="en-GB" sz="1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9875" lvl="1" indent="-269875">
              <a:buSzPct val="100000"/>
            </a:pPr>
            <a:r>
              <a:rPr lang="en-GB" sz="11200" dirty="0"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Stands in judgment.</a:t>
            </a:r>
            <a:endParaRPr lang="en-GB" sz="1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9875" lvl="1" indent="-269875">
              <a:buSzPct val="100000"/>
            </a:pPr>
            <a:r>
              <a:rPr lang="en-GB" sz="11200" dirty="0"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Destination: Heaven or Hell.</a:t>
            </a:r>
            <a:endParaRPr lang="en-GB" sz="1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1AF9F1-5F65-9CFD-AD99-530F4C072F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08113" y="2933699"/>
            <a:ext cx="5879087" cy="3495149"/>
          </a:xfr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>
            <a:normAutofit fontScale="25000" lnSpcReduction="20000"/>
          </a:bodyPr>
          <a:lstStyle/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en-GB" sz="11200" b="1" dirty="0">
                <a:latin typeface="Tahoma" panose="020B0604030504040204" pitchFamily="34" charset="0"/>
                <a:ea typeface="Times New Roman" panose="02020603050405020304" pitchFamily="18" charset="0"/>
              </a:rPr>
              <a:t>Body:</a:t>
            </a:r>
            <a:r>
              <a:rPr lang="en-GB" sz="11200" dirty="0">
                <a:latin typeface="Tahoma" panose="020B0604030504040204" pitchFamily="34" charset="0"/>
                <a:ea typeface="Times New Roman" panose="02020603050405020304" pitchFamily="18" charset="0"/>
              </a:rPr>
              <a:t> </a:t>
            </a:r>
            <a:endParaRPr lang="en-GB" sz="1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SzPct val="100000"/>
              <a:tabLst>
                <a:tab pos="914400" algn="l"/>
              </a:tabLst>
            </a:pPr>
            <a:r>
              <a:rPr lang="en-GB" sz="11200" dirty="0"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Physical being made from clay.</a:t>
            </a:r>
            <a:endParaRPr lang="en-GB" sz="1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SzPct val="100000"/>
              <a:tabLst>
                <a:tab pos="914400" algn="l"/>
              </a:tabLst>
            </a:pPr>
            <a:r>
              <a:rPr lang="en-GB" sz="11200" dirty="0"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Temporal and becomes lifeless without the spirit.</a:t>
            </a:r>
            <a:endParaRPr lang="en-GB" sz="1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SzPct val="100000"/>
              <a:tabLst>
                <a:tab pos="914400" algn="l"/>
              </a:tabLst>
            </a:pPr>
            <a:r>
              <a:rPr lang="en-GB" sz="11200" dirty="0"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Helps the soul relate with the world.</a:t>
            </a:r>
            <a:endParaRPr lang="en-GB" sz="1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SzPct val="100000"/>
              <a:tabLst>
                <a:tab pos="914400" algn="l"/>
              </a:tabLst>
            </a:pPr>
            <a:r>
              <a:rPr lang="en-GB" sz="11200" dirty="0"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Gets tired and sleepy.</a:t>
            </a:r>
            <a:endParaRPr lang="en-GB" sz="1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SzPct val="100000"/>
              <a:tabLst>
                <a:tab pos="914400" algn="l"/>
              </a:tabLst>
            </a:pPr>
            <a:r>
              <a:rPr lang="en-GB" sz="11200" dirty="0"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Decays after death.</a:t>
            </a:r>
            <a:endParaRPr lang="en-GB" sz="1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SzPct val="100000"/>
              <a:tabLst>
                <a:tab pos="914400" algn="l"/>
              </a:tabLst>
            </a:pPr>
            <a:r>
              <a:rPr lang="en-GB" sz="11200" dirty="0"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Used to propagate God's kingdom.</a:t>
            </a:r>
            <a:endParaRPr lang="en-GB" sz="1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4CD4781-3823-775F-F59D-E990BBCDCAD6}"/>
              </a:ext>
            </a:extLst>
          </p:cNvPr>
          <p:cNvSpPr txBox="1">
            <a:spLocks/>
          </p:cNvSpPr>
          <p:nvPr/>
        </p:nvSpPr>
        <p:spPr>
          <a:xfrm>
            <a:off x="508624" y="1587500"/>
            <a:ext cx="11378575" cy="1044344"/>
          </a:xfrm>
          <a:prstGeom prst="rect">
            <a:avLst/>
          </a:prstGeom>
          <a:solidFill>
            <a:srgbClr val="FFC000"/>
          </a:solidFill>
          <a:ln w="19050"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en-GB" b="1" dirty="0">
                <a:latin typeface="Tahoma" panose="020B0604030504040204" pitchFamily="34" charset="0"/>
                <a:ea typeface="Times New Roman" panose="02020603050405020304" pitchFamily="18" charset="0"/>
              </a:rPr>
              <a:t>Spirit:</a:t>
            </a:r>
            <a:r>
              <a:rPr lang="en-GB" dirty="0">
                <a:latin typeface="Tahoma" panose="020B0604030504040204" pitchFamily="34" charset="0"/>
                <a:ea typeface="Times New Roman" panose="02020603050405020304" pitchFamily="18" charset="0"/>
              </a:rPr>
              <a:t> </a:t>
            </a:r>
            <a:r>
              <a:rPr lang="en-GB" dirty="0"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Breath of life given by God, returns to God on death. </a:t>
            </a:r>
          </a:p>
          <a:p>
            <a:pPr marL="0" indent="0">
              <a:buSzPts val="1000"/>
              <a:buNone/>
              <a:tabLst>
                <a:tab pos="1257300" algn="l"/>
              </a:tabLst>
            </a:pPr>
            <a:r>
              <a:rPr lang="en-GB" dirty="0"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Method of communication with God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788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9CB95-8A20-69A0-A23D-E75ED3A5F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719549" cy="1095185"/>
          </a:xfr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b="1" dirty="0">
                <a:latin typeface="Tahoma" panose="020B0604030504040204" pitchFamily="34" charset="0"/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9ABB4-0AE5-1B58-A9AA-9BB68BDEC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6428" y="1658741"/>
            <a:ext cx="5843091" cy="4555726"/>
          </a:xfrm>
          <a:ln w="1905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342900" lvl="0" indent="-342900"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Importance of All Dimensions:</a:t>
            </a:r>
            <a:r>
              <a:rPr lang="en-GB" sz="3200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 The spirit, soul, and body are all essential components of a person.</a:t>
            </a:r>
            <a:endParaRPr lang="en-GB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Judgment of the Soul:</a:t>
            </a:r>
            <a:r>
              <a:rPr lang="en-GB" sz="3200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 It is the soul that will ultimately be judged and face the consequences of its actions.</a:t>
            </a:r>
            <a:endParaRPr lang="en-GB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GB" dirty="0"/>
          </a:p>
        </p:txBody>
      </p:sp>
      <p:pic>
        <p:nvPicPr>
          <p:cNvPr id="2050" name="Picture 2" descr="Man: A Tripartite Being | Biblical Psychology">
            <a:extLst>
              <a:ext uri="{FF2B5EF4-FFF2-40B4-BE49-F238E27FC236}">
                <a16:creationId xmlns:a16="http://schemas.microsoft.com/office/drawing/2014/main" id="{03523BC9-9FCB-E90D-D623-5230C4B017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8" t="1374" r="9815" b="-1374"/>
          <a:stretch/>
        </p:blipFill>
        <p:spPr bwMode="auto">
          <a:xfrm>
            <a:off x="7124132" y="643533"/>
            <a:ext cx="4453087" cy="5570934"/>
          </a:xfrm>
          <a:prstGeom prst="rect">
            <a:avLst/>
          </a:prstGeom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6844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1E264-8207-AEE8-100F-FC4E5F638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6361"/>
            <a:ext cx="11404600" cy="936352"/>
          </a:xfr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b="1" dirty="0">
                <a:latin typeface="Tahoma" panose="020B0604030504040204" pitchFamily="34" charset="0"/>
              </a:rPr>
              <a:t>Closing Prayer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996C9-729F-2CBB-3EE1-C62450FDE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9100" y="1460593"/>
            <a:ext cx="7632700" cy="4934595"/>
          </a:xfrm>
          <a:ln w="1905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Heavenly Father,</a:t>
            </a:r>
          </a:p>
          <a:p>
            <a:pPr marL="342900" indent="-342900"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the day of judgment, may I not be found guilty of the actions I committed.</a:t>
            </a:r>
          </a:p>
          <a:p>
            <a:pPr marL="342900" indent="-342900"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Please guide me throughout my life so that I may walk in righteousness and not sin.</a:t>
            </a:r>
          </a:p>
          <a:p>
            <a:pPr marL="342900" indent="-342900"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Grant me eternal life in Your presence, free from sin and judgment to come.</a:t>
            </a:r>
          </a:p>
          <a:p>
            <a:pPr marL="0" indent="0">
              <a:buNone/>
            </a:pP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Jesus name</a:t>
            </a:r>
          </a:p>
        </p:txBody>
      </p:sp>
      <p:pic>
        <p:nvPicPr>
          <p:cNvPr id="4098" name="Picture 2" descr="Praying Hands – Heritages Art">
            <a:extLst>
              <a:ext uri="{FF2B5EF4-FFF2-40B4-BE49-F238E27FC236}">
                <a16:creationId xmlns:a16="http://schemas.microsoft.com/office/drawing/2014/main" id="{16555958-F235-5E36-E2FB-25FF2DA88D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2" r="22817"/>
          <a:stretch/>
        </p:blipFill>
        <p:spPr bwMode="auto">
          <a:xfrm>
            <a:off x="457200" y="1460592"/>
            <a:ext cx="3492500" cy="4934595"/>
          </a:xfrm>
          <a:prstGeom prst="rect">
            <a:avLst/>
          </a:prstGeom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795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390</Words>
  <Application>Microsoft Office PowerPoint</Application>
  <PresentationFormat>Widescreen</PresentationFormat>
  <Paragraphs>53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Aptos</vt:lpstr>
      <vt:lpstr>Aptos Display</vt:lpstr>
      <vt:lpstr>Arial</vt:lpstr>
      <vt:lpstr>Courier New</vt:lpstr>
      <vt:lpstr>Symbol</vt:lpstr>
      <vt:lpstr>Tahoma</vt:lpstr>
      <vt:lpstr>Times New Roman</vt:lpstr>
      <vt:lpstr>Office Theme</vt:lpstr>
      <vt:lpstr>The Creature Called Man</vt:lpstr>
      <vt:lpstr>Ezekiel 18:4-9 Summary</vt:lpstr>
      <vt:lpstr>Introduction</vt:lpstr>
      <vt:lpstr>God's Image on Man</vt:lpstr>
      <vt:lpstr>The Tripartite Man</vt:lpstr>
      <vt:lpstr>Conclusion</vt:lpstr>
      <vt:lpstr>Closing Prayer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Deji West</dc:creator>
  <cp:lastModifiedBy>Deji West</cp:lastModifiedBy>
  <cp:revision>5</cp:revision>
  <dcterms:created xsi:type="dcterms:W3CDTF">2024-09-21T18:31:43Z</dcterms:created>
  <dcterms:modified xsi:type="dcterms:W3CDTF">2024-09-21T23:44:10Z</dcterms:modified>
</cp:coreProperties>
</file>