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60" d="100"/>
          <a:sy n="60" d="100"/>
        </p:scale>
        <p:origin x="614" y="1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284A420-F50C-4C2C-B88E-E6F4EF504B6E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93A6D2E-5228-4998-9E24-EFCCA024675E}"/>
              </a:ext>
            </a:extLst>
          </p:cNvPr>
          <p:cNvSpPr/>
          <p:nvPr/>
        </p:nvSpPr>
        <p:spPr>
          <a:xfrm>
            <a:off x="0" y="-2"/>
            <a:ext cx="12188952" cy="3567547"/>
          </a:xfrm>
          <a:prstGeom prst="rect">
            <a:avLst/>
          </a:prstGeom>
          <a:ln>
            <a:noFill/>
          </a:ln>
          <a:effectLst>
            <a:outerShdw blurRad="228600" dist="152400" dir="54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D878C-9930-44AF-AE18-FCA0DAE10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2" y="852055"/>
            <a:ext cx="10380572" cy="2581463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2D608-1F8D-47BB-B595-43B7BEACA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3754582"/>
            <a:ext cx="10380572" cy="224443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3C1DA-DAC9-422B-9450-54A7E03B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1EE12-F28E-4B03-A404-A8FCAE0F6316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9A2B9-3E23-4C08-A5CE-69886121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2E61E-26F7-4369-8F2F-6D3CDF644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DB48DB-8E25-4F2F-8C02-5B793937255F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BA7E3-7313-49C8-A245-A85BDEB13EB3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15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62CCA-8D32-44C3-809A-54D0245B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89041-349C-49F8-B155-6F5862873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750126"/>
            <a:ext cx="10381205" cy="32617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5E088-72B1-425B-B53B-81B134826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799E-EB8E-4038-8063-81BB57C732D4}" type="datetime1">
              <a:rPr lang="en-US" smtClean="0"/>
              <a:t>9/29/2024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80451-8BF9-48B2-8E6A-9E15C833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196E-3A76-4417-BFD8-4400D16E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3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FB183B-99B9-4420-AB2D-0705685105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DF62B9-1876-4EEB-929D-B46F98265E34}"/>
              </a:ext>
            </a:extLst>
          </p:cNvPr>
          <p:cNvSpPr/>
          <p:nvPr/>
        </p:nvSpPr>
        <p:spPr>
          <a:xfrm>
            <a:off x="0" y="-2"/>
            <a:ext cx="12192000" cy="3862064"/>
          </a:xfrm>
          <a:prstGeom prst="rect">
            <a:avLst/>
          </a:prstGeom>
          <a:ln>
            <a:noFill/>
          </a:ln>
          <a:effectLst>
            <a:outerShdw blurRad="203200" dist="127000" dir="5460000" sx="96000" sy="96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F0E4DD-839A-4BD2-B5FA-FF319E87D037}"/>
              </a:ext>
            </a:extLst>
          </p:cNvPr>
          <p:cNvCxnSpPr>
            <a:cxnSpLocks/>
          </p:cNvCxnSpPr>
          <p:nvPr/>
        </p:nvCxnSpPr>
        <p:spPr>
          <a:xfrm>
            <a:off x="11668155" y="852056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92C2FB-E558-4132-AAF5-EFCED014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2056"/>
            <a:ext cx="10380572" cy="257694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20424-DA4E-467F-AC0A-D44192A5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797" y="4202832"/>
            <a:ext cx="10395116" cy="17892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39F9C-ADA9-4225-9D74-193A8894E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217A73C3-B243-44D3-809D-EF8FDFBD85D4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57DEC-B96B-4D69-8B62-5156FDA6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F4AC1-9934-43DC-B9AC-322612A7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BDA60A-39CD-41D4-8AE5-0FB7FD78559C}"/>
              </a:ext>
            </a:extLst>
          </p:cNvPr>
          <p:cNvCxnSpPr>
            <a:cxnSpLocks/>
          </p:cNvCxnSpPr>
          <p:nvPr/>
        </p:nvCxnSpPr>
        <p:spPr>
          <a:xfrm>
            <a:off x="11668155" y="852056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39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AF84-4A19-4D9A-9B82-46BCBED4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373DD-26AC-4E69-A17C-538D9C7C6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0" y="2833255"/>
            <a:ext cx="5045281" cy="3165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30C23-A75F-45DF-BCCF-760C533AC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92" y="2833255"/>
            <a:ext cx="5045281" cy="3165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C3974-73EC-4F1B-9E92-0E279ABE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C9B6D3E3-28E2-4380-A113-67698215C5F8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0B3F2-3F28-42A3-9701-A6F01F1B1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7A2FC-50E7-4972-9F28-E3AC4EF9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4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65F85-77E6-4F6D-9FFA-5D76201B1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872836"/>
            <a:ext cx="10380572" cy="14270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C0DAE-58D1-45D9-9FC4-B0864E332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1" y="2713326"/>
            <a:ext cx="5023424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u="none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E63D7-9812-4EA1-A0A2-14D974311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1801" y="3706091"/>
            <a:ext cx="5023424" cy="2334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C5055B-04A0-47D3-90ED-135025F857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211" y="2713326"/>
            <a:ext cx="504816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u="none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936E6E-8F64-49E6-B57C-86CF92D168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211" y="3706091"/>
            <a:ext cx="5048163" cy="2334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FBEAD-2827-40DA-8338-2D691325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A9EFCB61-04AD-47C9-BF79-2BD8B9CEC07A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4B88D-9C6E-4A88-985C-3ED5057A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B6A32-2D15-425F-B6A9-146AFB5C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5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1B7C-9BD5-4CF8-BAEB-A6CB78DA2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5F1D3-3353-4FC6-8854-51B0BFFD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5E0C-D585-492F-8146-7493F4086301}" type="datetime1">
              <a:rPr lang="en-US" smtClean="0"/>
              <a:t>9/29/2024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26CE6-6BEB-46DB-BD4B-9B8AE89A1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81BCCC-8B3F-40B3-91D5-52E53B2A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24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C0FBB6-4CCA-4358-9DD5-CDF2173E63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02559A-671A-4FDE-82C3-1CF8CFCF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48390-48B5-49AB-B019-A7C8FB8C31F6}" type="datetime1">
              <a:rPr lang="en-US" smtClean="0"/>
              <a:t>9/29/2024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14275-250D-437E-BAF1-5BB3CDE6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93BDE-2A52-4AA7-B222-0F25570E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6B771E-DDF7-430C-9462-BA1D3742C84E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62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F9A0B00-F6ED-4C3A-97DC-C2AF9D62EE8B}"/>
              </a:ext>
            </a:extLst>
          </p:cNvPr>
          <p:cNvSpPr/>
          <p:nvPr/>
        </p:nvSpPr>
        <p:spPr>
          <a:xfrm>
            <a:off x="79067" y="0"/>
            <a:ext cx="4998624" cy="6858000"/>
          </a:xfrm>
          <a:prstGeom prst="rect">
            <a:avLst/>
          </a:prstGeom>
          <a:ln>
            <a:noFill/>
          </a:ln>
          <a:effectLst>
            <a:outerShdw blurRad="228600" dist="1143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3B025FD9-B9EF-4F5C-B67D-3485253B7A6A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F545CD-A200-4C66-BF9A-9B839D0CE64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228600" dist="1524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10916-EEE9-418C-B24A-EC09A6D2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537" y="872836"/>
            <a:ext cx="4560525" cy="228105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3A0F4-FD98-409E-B41A-5F4352C6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781" y="872837"/>
            <a:ext cx="4520593" cy="5140036"/>
          </a:xfrm>
        </p:spPr>
        <p:txBody>
          <a:bodyPr>
            <a:normAutofit/>
          </a:bodyPr>
          <a:lstStyle>
            <a:lvl1pPr algn="l">
              <a:defRPr sz="2800"/>
            </a:lvl1pPr>
            <a:lvl2pPr algn="l">
              <a:defRPr sz="2400"/>
            </a:lvl2pPr>
            <a:lvl3pPr algn="l">
              <a:defRPr sz="2000"/>
            </a:lvl3pPr>
            <a:lvl4pPr algn="l">
              <a:defRPr sz="1800"/>
            </a:lvl4pPr>
            <a:lvl5pPr algn="l"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ABF6F-6E7C-4B3F-B205-09361DA58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537" y="3442854"/>
            <a:ext cx="4560525" cy="257694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5198D-8500-4277-AA5D-3C3D8FDDCF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962E767E-8A14-4E70-91B9-2101CBC4D7BD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D219F-027A-4632-9FB0-BD098D56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379253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0C82B-C7DC-434D-8768-DE9D1176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8CCC603-9605-46C8-9034-8DAE6AC40DD9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BBF1D9-8F8F-45A3-BDB4-952D0FB20A4D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767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CBEB8797-B080-41A6-B14E-8DC7F0F27E4E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C6C7272-A552-46B3-992F-F5ADD5AA2443}"/>
              </a:ext>
            </a:extLst>
          </p:cNvPr>
          <p:cNvSpPr/>
          <p:nvPr/>
        </p:nvSpPr>
        <p:spPr>
          <a:xfrm>
            <a:off x="-1" y="0"/>
            <a:ext cx="6087677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524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F6AD1-1E6C-46AF-8431-6627180F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33" y="858981"/>
            <a:ext cx="4556749" cy="2281052"/>
          </a:xfrm>
        </p:spPr>
        <p:txBody>
          <a:bodyPr anchor="b"/>
          <a:lstStyle>
            <a:lvl1pPr>
              <a:def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8A91F9-760E-4CF4-8A03-FA1482C35E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9826" y="865909"/>
            <a:ext cx="4582548" cy="51261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9A9D5-BA6E-4C4A-88A0-5BB86958B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733" y="3429000"/>
            <a:ext cx="4556749" cy="2590800"/>
          </a:xfrm>
        </p:spPr>
        <p:txBody>
          <a:bodyPr/>
          <a:lstStyle>
            <a:lvl1pPr marL="0" indent="0">
              <a:buNone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6899E-70A1-4EFB-87EC-6C4F3BC03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01AF0C4B-5A4A-45CA-ABEC-10F107160D33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4B05-4931-4BC8-BD43-9E6B944B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ABE5D-7EA4-4D33-B23E-52E640CB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F0DB5EA-94EC-4DB5-B8E5-B454005C1552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99FF82-B951-46E6-AEA7-0993C867FB6D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93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69F7-12D5-40F0-88F0-33D60AEB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BB511-E79D-41D8-AF91-14A5C803F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05DFA-4DAF-4B30-8032-503081AE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8189-0D9C-48A6-9FA3-862227B094CE}" type="datetime1">
              <a:rPr lang="en-US" smtClean="0"/>
              <a:t>9/29/2024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4FBF5-16C0-46A0-916A-4910C1B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26EA6-7E48-454C-887A-0EF3356F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68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312BAB-A07B-4FEA-8EB5-A7BD8B24C6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245A432-7E52-48B5-A8BB-13EED592E35A}"/>
              </a:ext>
            </a:extLst>
          </p:cNvPr>
          <p:cNvSpPr/>
          <p:nvPr/>
        </p:nvSpPr>
        <p:spPr>
          <a:xfrm>
            <a:off x="7813964" y="0"/>
            <a:ext cx="4378036" cy="6858000"/>
          </a:xfrm>
          <a:prstGeom prst="rect">
            <a:avLst/>
          </a:prstGeom>
          <a:ln>
            <a:noFill/>
          </a:ln>
          <a:effectLst>
            <a:outerShdw blurRad="254000" dist="152400" dir="1068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6288B6-16BD-4DEE-9187-C78963ED1D8A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1537" y="1207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59F7B-ED77-4251-A424-93712C6F5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39544" y="872836"/>
            <a:ext cx="2521527" cy="5119256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95692-9BD0-4EB9-B344-9A6945DB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6746" y="872836"/>
            <a:ext cx="6634169" cy="51192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28527-7CED-4CF3-A260-649685D2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26ADDCAE-6443-42C3-9C19-F95985500186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17F65-E517-4B50-B559-FD7D59F3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3581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D40B7-46EE-49D9-BE89-7E101F80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5031BF-2EA5-4128-B6AF-2D0F5A101095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1537" y="1207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61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38E7D36-B1C9-463C-983F-AEA5810A60D0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9A221-B33F-47C2-85FF-2C8F363D797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0E0EF1-7626-4514-9337-271DD661B1E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5F0B1492-9A00-4F80-8771-0BB2C2C4353C}"/>
              </a:ext>
            </a:extLst>
          </p:cNvPr>
          <p:cNvSpPr/>
          <p:nvPr/>
        </p:nvSpPr>
        <p:spPr>
          <a:xfrm>
            <a:off x="0" y="-2"/>
            <a:ext cx="12188952" cy="2544415"/>
          </a:xfrm>
          <a:prstGeom prst="rect">
            <a:avLst/>
          </a:prstGeom>
          <a:ln>
            <a:noFill/>
          </a:ln>
          <a:effectLst>
            <a:outerShdw blurRad="190500" dist="1270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62805-4F8E-44FE-905C-2C3F1A2B3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021C-0380-49AA-ADA1-A8B473FBF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799" y="2750126"/>
            <a:ext cx="10381205" cy="3261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2409-F298-40BF-BFAC-65A3E71D2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2481" y="624007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989806E-8E94-473C-AEE7-BE6F15F85533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799D8-4DBF-4BB2-8D2B-65592ADC9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81" y="23619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99666-11C3-48A1-966C-439EBF9D9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782" y="235881"/>
            <a:ext cx="75674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1" kern="1200" smtClean="0">
                <a:solidFill>
                  <a:schemeClr val="tx1"/>
                </a:solidFill>
                <a:latin typeface="Bierstadt" panose="020B0504020202020204" pitchFamily="34" charset="0"/>
                <a:ea typeface="+mn-ea"/>
                <a:cs typeface="+mn-cs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7FAC7B62-8ACC-41ED-80AB-8D1CDF38B9E4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5FF525-9A83-4625-99D9-B267BDE077E7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06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0238D-E295-49BE-9BFE-E9189D69E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5E9A4A-0183-4A3C-B68E-A22927891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095999" cy="6858000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0" cy="1874237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5B24AF-CE77-D3E8-6EAB-06AF3A7DD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8550" y="4133850"/>
            <a:ext cx="5327650" cy="2324341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kern="1800" spc="4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RCCG</a:t>
            </a:r>
            <a:r>
              <a:rPr lang="en-GB" sz="3600" b="1" kern="1800" spc="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Sunday School</a:t>
            </a:r>
            <a:br>
              <a:rPr lang="en-GB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600" b="1" kern="1800" spc="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Sept 2024</a:t>
            </a:r>
          </a:p>
          <a:p>
            <a:pPr algn="ctr"/>
            <a:r>
              <a:rPr lang="en-GB" sz="3600" b="1" kern="0" spc="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Lesson 5</a:t>
            </a:r>
            <a:endParaRPr lang="en-GB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splash of colors on a white surface">
            <a:extLst>
              <a:ext uri="{FF2B5EF4-FFF2-40B4-BE49-F238E27FC236}">
                <a16:creationId xmlns:a16="http://schemas.microsoft.com/office/drawing/2014/main" id="{370BA5C2-AB80-38B8-DA4A-80F35D18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334"/>
          <a:stretch/>
        </p:blipFill>
        <p:spPr>
          <a:xfrm>
            <a:off x="20" y="-1"/>
            <a:ext cx="6095978" cy="685799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72DAFA4-5D2E-4391-AD38-B26F579F4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98588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D9F6F48-B4D7-75FB-E6AB-6545BC187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9951" y="615950"/>
            <a:ext cx="5632448" cy="2895599"/>
          </a:xfrm>
        </p:spPr>
        <p:txBody>
          <a:bodyPr anchor="ctr">
            <a:normAutofit/>
          </a:bodyPr>
          <a:lstStyle/>
          <a:p>
            <a:pPr algn="ctr" fontAlgn="base"/>
            <a:r>
              <a:rPr lang="en-GB" sz="7200" b="1" kern="1800" spc="4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Enemy:</a:t>
            </a:r>
            <a:br>
              <a:rPr lang="en-GB" sz="7200" b="1" kern="1800" spc="4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7200" b="1" kern="1800" spc="4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Flesh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5" name="Picture 4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66A7DFDB-F244-5677-4579-FE5980868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300" y="3896562"/>
            <a:ext cx="2759041" cy="27626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582008-2913-2328-0243-679C5876A420}"/>
              </a:ext>
            </a:extLst>
          </p:cNvPr>
          <p:cNvSpPr/>
          <p:nvPr/>
        </p:nvSpPr>
        <p:spPr>
          <a:xfrm>
            <a:off x="11582400" y="850900"/>
            <a:ext cx="323850" cy="109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470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E402B3-0B60-AADD-BDAF-5564FF0F7912}"/>
              </a:ext>
            </a:extLst>
          </p:cNvPr>
          <p:cNvSpPr/>
          <p:nvPr/>
        </p:nvSpPr>
        <p:spPr>
          <a:xfrm>
            <a:off x="11506230" y="5334000"/>
            <a:ext cx="323850" cy="109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84A420-F50C-4C2C-B88E-E6F4EF504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93A6D2E-5228-4998-9E24-EFCCA0246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88952" cy="3567547"/>
          </a:xfrm>
          <a:prstGeom prst="rect">
            <a:avLst/>
          </a:prstGeom>
          <a:ln>
            <a:noFill/>
          </a:ln>
          <a:effectLst>
            <a:outerShdw blurRad="228600" dist="152400" dir="54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DB48DB-8E25-4F2F-8C02-5B7939372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2BA7E3-7313-49C8-A245-A85BDEB13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84F9D61-9303-40B4-9F7E-66A9B4EDC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16C60-B23E-4341-B904-C914A1A617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9029"/>
          <a:stretch/>
        </p:blipFill>
        <p:spPr>
          <a:xfrm>
            <a:off x="21" y="0"/>
            <a:ext cx="12191979" cy="6858001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23" name="Overlay">
            <a:extLst>
              <a:ext uri="{FF2B5EF4-FFF2-40B4-BE49-F238E27FC236}">
                <a16:creationId xmlns:a16="http://schemas.microsoft.com/office/drawing/2014/main" id="{648D746A-0359-4EAE-8CF9-062E28169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58714" y="258715"/>
            <a:ext cx="6858000" cy="6340569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599AAB-D0DE-4069-C77E-DB4CE4538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381001"/>
            <a:ext cx="5138142" cy="1193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solidFill>
                  <a:srgbClr val="FFFFFF"/>
                </a:solidFill>
              </a:rPr>
              <a:t>Memory 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03A73-FCFE-00EF-FCC8-B42A376A0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108" y="1955800"/>
            <a:ext cx="4719042" cy="28320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then they that are in the flesh cannot please God.” </a:t>
            </a:r>
          </a:p>
          <a:p>
            <a:r>
              <a:rPr lang="en-US" sz="36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Romans 8:8 (KJV)</a:t>
            </a:r>
            <a:endParaRPr lang="en-US" sz="36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16C099-0516-4486-BC06-E0DCD29DD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4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F8CBAF66-CE7A-4053-85C7-79E25B630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int">
            <a:extLst>
              <a:ext uri="{FF2B5EF4-FFF2-40B4-BE49-F238E27FC236}">
                <a16:creationId xmlns:a16="http://schemas.microsoft.com/office/drawing/2014/main" id="{09B2A6B6-935D-4EF8-8248-E2FE4E918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F2A6A32-9ADF-4DD4-AEA5-0D1FF0F8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8" y="0"/>
            <a:ext cx="6096001" cy="6849700"/>
          </a:xfrm>
          <a:prstGeom prst="rect">
            <a:avLst/>
          </a:prstGeom>
          <a:ln>
            <a:noFill/>
          </a:ln>
          <a:effectLst>
            <a:outerShdw blurRad="596900" dist="317500" dir="8820000" sx="87000" sy="87000" algn="t" rotWithShape="0">
              <a:schemeClr val="tx1"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82F361B-984A-43B6-AFE8-1F1439428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299"/>
            <a:ext cx="12191999" cy="3390300"/>
          </a:xfrm>
          <a:prstGeom prst="rect">
            <a:avLst/>
          </a:prstGeom>
          <a:ln>
            <a:noFill/>
          </a:ln>
          <a:effectLst>
            <a:outerShdw blurRad="596900" dist="3302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00D05C5-0B88-4CCD-B886-684DC52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8" y="8296"/>
            <a:ext cx="6096001" cy="3390301"/>
          </a:xfrm>
          <a:prstGeom prst="rect">
            <a:avLst/>
          </a:prstGeom>
          <a:ln>
            <a:noFill/>
          </a:ln>
          <a:effectLst>
            <a:outerShdw blurRad="596900" dist="317500" dir="8820000" sx="87000" sy="87000" algn="t" rotWithShape="0">
              <a:schemeClr val="tx1"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Romans 7: Did Paul Struggle with Sinful Flesh?">
            <a:extLst>
              <a:ext uri="{FF2B5EF4-FFF2-40B4-BE49-F238E27FC236}">
                <a16:creationId xmlns:a16="http://schemas.microsoft.com/office/drawing/2014/main" id="{98834A2C-164A-D1FE-F4B5-CDE7642EA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8207" y="387351"/>
            <a:ext cx="4499017" cy="262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81BE8-505A-4664-56F4-24514581A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6" y="3130550"/>
            <a:ext cx="11509374" cy="3581399"/>
          </a:xfrm>
        </p:spPr>
        <p:txBody>
          <a:bodyPr anchor="t">
            <a:noAutofit/>
          </a:bodyPr>
          <a:lstStyle/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NG" sz="3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recognize that my inner desires and actions often don't align.</a:t>
            </a:r>
            <a:endParaRPr lang="en-GB" sz="31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NG" sz="3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want to do good, </a:t>
            </a:r>
            <a:r>
              <a:rPr lang="en-NG" sz="31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instead</a:t>
            </a:r>
            <a:r>
              <a:rPr lang="en-US" sz="31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NG" sz="3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frequently find myself doing evil.</a:t>
            </a:r>
            <a:endParaRPr lang="en-GB" sz="31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NG" sz="3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internal struggle isn't my fault; it's a result of sin in me.</a:t>
            </a:r>
            <a:endParaRPr lang="en-GB" sz="31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NG" sz="3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when I want to do good, evil is always lurking nearby.</a:t>
            </a:r>
            <a:endParaRPr lang="en-GB" sz="31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3100" kern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Despite these struggles, I still appreciate God's law.</a:t>
            </a:r>
            <a:endParaRPr lang="en-GB" sz="3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FF92BA-874E-408A-BFAD-416A7FFE5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C9923CF-6B61-045E-001D-B4A3B379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01" y="387352"/>
            <a:ext cx="6444655" cy="2623620"/>
          </a:xfr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 Explained:</a:t>
            </a:r>
            <a:br>
              <a:rPr lang="en-GB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Romans 7:18-22</a:t>
            </a:r>
            <a:br>
              <a:rPr lang="en-GB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 Says:-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FBA215-F5C9-C838-4421-9E0D9301DAF4}"/>
              </a:ext>
            </a:extLst>
          </p:cNvPr>
          <p:cNvSpPr/>
          <p:nvPr/>
        </p:nvSpPr>
        <p:spPr>
          <a:xfrm>
            <a:off x="11534774" y="5480050"/>
            <a:ext cx="323850" cy="109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505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A716C4-7E40-04CB-013D-A753846704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79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5E8328-2895-88B8-8151-67C51FA0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501" y="246877"/>
            <a:ext cx="3987137" cy="2121673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Introduction- My Enemy, The Flesh</a:t>
            </a: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46973-3480-7F22-02FE-AB7E354D9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100" y="196851"/>
            <a:ext cx="6678322" cy="6502400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world is our outward enemy.</a:t>
            </a:r>
          </a:p>
          <a:p>
            <a:pPr marL="457200" lvl="0" indent="-457200"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also have an internal enemy called "the flesh."</a:t>
            </a:r>
          </a:p>
          <a:p>
            <a:pPr marL="457200" lvl="0" indent="-457200"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Devil has a stronghold within us that works with him against us.</a:t>
            </a:r>
          </a:p>
          <a:p>
            <a:pPr marL="457200" lvl="0" indent="-457200"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stronghold is our sinful nature, also known as "the flesh."</a:t>
            </a:r>
          </a:p>
          <a:p>
            <a:pPr marL="457200" lvl="0" indent="-457200"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Those controlled by the flesh are also called natural, carnal, or the old man.</a:t>
            </a:r>
          </a:p>
        </p:txBody>
      </p:sp>
      <p:pic>
        <p:nvPicPr>
          <p:cNvPr id="3080" name="Picture 8" descr="Yin &amp; Yang - What the Logo?">
            <a:extLst>
              <a:ext uri="{FF2B5EF4-FFF2-40B4-BE49-F238E27FC236}">
                <a16:creationId xmlns:a16="http://schemas.microsoft.com/office/drawing/2014/main" id="{9DE61123-2F31-A599-4751-21DF5EF4C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63" y="2607823"/>
            <a:ext cx="3828675" cy="3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66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DE80-F45C-2567-A106-D1AC3275C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228600"/>
            <a:ext cx="7473951" cy="1723409"/>
          </a:xfr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GB" sz="49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"Flesh" Described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E9709-E3D3-03A0-04EB-270746450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2101850"/>
            <a:ext cx="11004550" cy="4594452"/>
          </a:xfrm>
        </p:spPr>
        <p:txBody>
          <a:bodyPr>
            <a:normAutofit fontScale="77500" lnSpcReduction="20000"/>
          </a:bodyPr>
          <a:lstStyle/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flesh is not our physical body but our sinful nature.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Before salvation, "self" ruled our hearts.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 came to live within us after salvation.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"Self" still exists and desires to rule.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"Self" will never obey God.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originates from our sinful nature.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flesh is a stronghold for sin.</a:t>
            </a:r>
          </a:p>
          <a:p>
            <a:pPr marL="457200" lvl="0" indent="-4572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4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"Self" manifests in pride, love of self, pity, righteousness &amp; wilfulness.</a:t>
            </a:r>
          </a:p>
          <a:p>
            <a:endParaRPr lang="en-GB" dirty="0"/>
          </a:p>
        </p:txBody>
      </p:sp>
      <p:pic>
        <p:nvPicPr>
          <p:cNvPr id="4098" name="Picture 2" descr="Lucia's Blog: THE WORKS OF THE FLESH ARE EVIDENT">
            <a:extLst>
              <a:ext uri="{FF2B5EF4-FFF2-40B4-BE49-F238E27FC236}">
                <a16:creationId xmlns:a16="http://schemas.microsoft.com/office/drawing/2014/main" id="{72783240-6F09-9421-F716-10FAA4F2B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1" r="9795"/>
          <a:stretch/>
        </p:blipFill>
        <p:spPr bwMode="auto">
          <a:xfrm>
            <a:off x="7875499" y="161698"/>
            <a:ext cx="3389401" cy="179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4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8,961 Arms Background Black Raised Stock Photos - Free &amp; Royalty-Free Stock  Photos from Dreamstime">
            <a:extLst>
              <a:ext uri="{FF2B5EF4-FFF2-40B4-BE49-F238E27FC236}">
                <a16:creationId xmlns:a16="http://schemas.microsoft.com/office/drawing/2014/main" id="{CDEB901A-A209-13CA-1F31-0C0E51C06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t="1179" r="18842" b="6851"/>
          <a:stretch/>
        </p:blipFill>
        <p:spPr bwMode="auto">
          <a:xfrm>
            <a:off x="8388350" y="1701800"/>
            <a:ext cx="2630900" cy="439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93806-5B15-7686-FD61-BE2AD29BD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219200"/>
            <a:ext cx="10858499" cy="5467350"/>
          </a:xfrm>
          <a:solidFill>
            <a:schemeClr val="bg1">
              <a:alpha val="55000"/>
            </a:schemeClr>
          </a:solidFill>
        </p:spPr>
        <p:txBody>
          <a:bodyPr>
            <a:noAutofit/>
          </a:bodyPr>
          <a:lstStyle/>
          <a:p>
            <a:pPr marL="342900" lvl="0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enter God's presence, our old sinful life must end.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loves us and performed three acts:</a:t>
            </a:r>
          </a:p>
          <a:p>
            <a:pPr marL="971550" lvl="1" indent="-514350">
              <a:spcBef>
                <a:spcPts val="600"/>
              </a:spcBef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GB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Ended our old self-life.</a:t>
            </a:r>
          </a:p>
          <a:p>
            <a:pPr marL="971550" lvl="1" indent="-514350">
              <a:spcBef>
                <a:spcPts val="600"/>
              </a:spcBef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GB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Made us new persons in Christ.</a:t>
            </a:r>
          </a:p>
          <a:p>
            <a:pPr marL="971550" lvl="1" indent="-514350">
              <a:spcBef>
                <a:spcPts val="600"/>
              </a:spcBef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GB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Gave Christ as our new Master.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Though we can't eliminate self, we can avoid its rule.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Choose to keep self cross-centred.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Christ our King.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 the Christ-life by bearing the fruit of the Spirit.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05E179-C122-117B-FCF1-43CA18900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274783"/>
            <a:ext cx="10941049" cy="880918"/>
          </a:xfr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Victory Through God</a:t>
            </a:r>
          </a:p>
        </p:txBody>
      </p:sp>
    </p:spTree>
    <p:extLst>
      <p:ext uri="{BB962C8B-B14F-4D97-AF65-F5344CB8AC3E}">
        <p14:creationId xmlns:p14="http://schemas.microsoft.com/office/powerpoint/2010/main" val="280881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404,788 Black Woman Exercising Royalty-Free Images, Stock Photos &amp; Pictures  | Shutterstock">
            <a:extLst>
              <a:ext uri="{FF2B5EF4-FFF2-40B4-BE49-F238E27FC236}">
                <a16:creationId xmlns:a16="http://schemas.microsoft.com/office/drawing/2014/main" id="{55034BAB-916E-0340-B705-62C16FD018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0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B0E720-CBD9-DD40-2481-53C54999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3950" y="249382"/>
            <a:ext cx="3731924" cy="143227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en-GB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692D1-4F06-F019-D94D-0D47C9C09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450" y="2978150"/>
            <a:ext cx="4051300" cy="2722615"/>
          </a:xfrm>
        </p:spPr>
        <p:txBody>
          <a:bodyPr>
            <a:normAutofit/>
          </a:bodyPr>
          <a:lstStyle/>
          <a:p>
            <a:r>
              <a:rPr lang="en-GB" sz="3600" kern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 your flesh with the assistance of the Holy Spirit.</a:t>
            </a:r>
            <a:endParaRPr lang="en-GB" sz="3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186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FA3D-7E77-D12F-A640-29B22E775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0" y="306533"/>
            <a:ext cx="5497222" cy="1020617"/>
          </a:xfr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Prayers</a:t>
            </a:r>
            <a:endParaRPr lang="en-GB" sz="4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98069-5DAA-3D9C-DADC-63179C96A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0" y="1435100"/>
            <a:ext cx="5213350" cy="50292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Father in heaven,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me to </a:t>
            </a:r>
            <a:r>
              <a:rPr lang="en-GB" sz="3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recogne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power of the flesh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Encourage me to seek freedom from sin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Assist me as I rely on the Holy Spirit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Jesus name</a:t>
            </a:r>
            <a:endParaRPr lang="en-GB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/>
          </a:p>
        </p:txBody>
      </p:sp>
      <p:pic>
        <p:nvPicPr>
          <p:cNvPr id="7170" name="Picture 2" descr="Praying stock image. Image of eyes, help, attractive, christian - 9500927">
            <a:extLst>
              <a:ext uri="{FF2B5EF4-FFF2-40B4-BE49-F238E27FC236}">
                <a16:creationId xmlns:a16="http://schemas.microsoft.com/office/drawing/2014/main" id="{EF9FC609-5D41-2844-C55E-FC3B8F232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56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235681"/>
      </p:ext>
    </p:extLst>
  </p:cSld>
  <p:clrMapOvr>
    <a:masterClrMapping/>
  </p:clrMapOvr>
</p:sld>
</file>

<file path=ppt/theme/theme1.xml><?xml version="1.0" encoding="utf-8"?>
<a:theme xmlns:a="http://schemas.openxmlformats.org/drawingml/2006/main" name="Bevel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Custom 53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velVTI" id="{C9E5F598-602B-46C1-AA16-073CEB959654}" vid="{2AE1FD39-65AD-4D34-93E9-C7019D0ECB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387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Bierstadt</vt:lpstr>
      <vt:lpstr>Tahoma</vt:lpstr>
      <vt:lpstr>Wingdings</vt:lpstr>
      <vt:lpstr>BevelVTI</vt:lpstr>
      <vt:lpstr>My Enemy: The Flesh</vt:lpstr>
      <vt:lpstr>Memory Verse</vt:lpstr>
      <vt:lpstr>Text Explained: Romans 7:18-22 Paul Says:-</vt:lpstr>
      <vt:lpstr>Introduction- My Enemy, The Flesh</vt:lpstr>
      <vt:lpstr>The "Flesh" Described</vt:lpstr>
      <vt:lpstr>Victory Through God</vt:lpstr>
      <vt:lpstr>Conclusion</vt:lpstr>
      <vt:lpstr>Prayers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2</cp:revision>
  <dcterms:created xsi:type="dcterms:W3CDTF">2024-09-29T00:41:44Z</dcterms:created>
  <dcterms:modified xsi:type="dcterms:W3CDTF">2024-09-29T01:54:12Z</dcterms:modified>
</cp:coreProperties>
</file>