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4"/>
  </p:notesMasterIdLst>
  <p:handoutMasterIdLst>
    <p:handoutMasterId r:id="rId15"/>
  </p:handoutMasterIdLst>
  <p:sldIdLst>
    <p:sldId id="350" r:id="rId5"/>
    <p:sldId id="352" r:id="rId6"/>
    <p:sldId id="361" r:id="rId7"/>
    <p:sldId id="353" r:id="rId8"/>
    <p:sldId id="365" r:id="rId9"/>
    <p:sldId id="355" r:id="rId10"/>
    <p:sldId id="354" r:id="rId11"/>
    <p:sldId id="362" r:id="rId12"/>
    <p:sldId id="343" r:id="rId13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9" autoAdjust="0"/>
    <p:restoredTop sz="95226" autoAdjust="0"/>
  </p:normalViewPr>
  <p:slideViewPr>
    <p:cSldViewPr snapToGrid="0">
      <p:cViewPr varScale="1">
        <p:scale>
          <a:sx n="68" d="100"/>
          <a:sy n="68" d="100"/>
        </p:scale>
        <p:origin x="298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E6D13E5-4CEC-3A4A-8E5D-AFCEE7512E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CA15AE-E040-4F31-96C6-FD066D034FFB}" type="datetime1">
              <a:rPr lang="en-GB" smtClean="0"/>
              <a:pPr/>
              <a:t>13/10/2024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89C7E07-3C67-C64C-8DA0-0404F6303970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58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790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152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229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95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705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154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89C7E07-3C67-C64C-8DA0-0404F630397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/>
          <a:p>
            <a:pPr rtl="0"/>
            <a:fld id="{C02CDA83-4160-4EEB-AD7D-1C57C21837F3}" type="datetime3">
              <a:rPr lang="en-GB" noProof="0" smtClean="0">
                <a:latin typeface="+mn-lt"/>
              </a:rPr>
              <a:t>13 October, 2024</a:t>
            </a:fld>
            <a:endParaRPr lang="en-GB" noProof="0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 rtlCol="0"/>
          <a:lstStyle/>
          <a:p>
            <a:pPr rtl="0"/>
            <a:r>
              <a:rPr lang="en-GB" noProof="0" dirty="0"/>
              <a:t>Annual Review</a:t>
            </a:r>
            <a:endParaRPr lang="en-GB" b="0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fld id="{94200668-9301-4F8B-89F3-A4E2AEA80049}" type="datetime3">
              <a:rPr lang="en-GB" noProof="0" smtClean="0">
                <a:latin typeface="+mn-lt"/>
              </a:rPr>
              <a:t>13 October, 2024</a:t>
            </a:fld>
            <a:endParaRPr lang="en-GB" noProof="0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en-GB" noProof="0" dirty="0"/>
              <a:t>Annual Review</a:t>
            </a:r>
            <a:endParaRPr lang="en-GB" b="0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icon to add chart</a:t>
            </a:r>
            <a:endParaRPr lang="en-GB" noProof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fld id="{029ECAD1-3047-43DC-81B7-231597E81F19}" type="datetime3">
              <a:rPr lang="en-GB" noProof="0" smtClean="0">
                <a:latin typeface="+mn-lt"/>
              </a:rPr>
              <a:t>13 October, 2024</a:t>
            </a:fld>
            <a:endParaRPr lang="en-GB" noProof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en-GB" noProof="0"/>
              <a:t>Annual Review</a:t>
            </a:r>
            <a:endParaRPr lang="en-GB" b="0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 rtlCol="0"/>
          <a:lstStyle/>
          <a:p>
            <a:pPr rtl="0"/>
            <a:r>
              <a:rPr lang="en-US" noProof="0"/>
              <a:t>Click icon to add table</a:t>
            </a:r>
            <a:endParaRPr lang="en-GB" noProof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fld id="{1E6A16EE-7FBD-4E62-A186-69A1E1C8758D}" type="datetime3">
              <a:rPr lang="en-GB" noProof="0" smtClean="0">
                <a:latin typeface="+mn-lt"/>
              </a:rPr>
              <a:t>13 October, 2024</a:t>
            </a:fld>
            <a:endParaRPr lang="en-GB" noProof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en-GB" noProof="0"/>
              <a:t>Annual Review</a:t>
            </a:r>
            <a:endParaRPr lang="en-GB" b="0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rtlCol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 rtlCol="0"/>
          <a:lstStyle/>
          <a:p>
            <a:pPr rtl="0"/>
            <a:fld id="{D21FA074-9295-430E-9633-F682F8C96958}" type="datetime3">
              <a:rPr lang="en-GB" noProof="0" smtClean="0">
                <a:latin typeface="+mn-lt"/>
              </a:rPr>
              <a:t>13 October, 2024</a:t>
            </a:fld>
            <a:endParaRPr lang="en-GB" noProof="0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 rtlCol="0"/>
          <a:lstStyle/>
          <a:p>
            <a:pPr rtl="0"/>
            <a:r>
              <a:rPr lang="en-GB" noProof="0" dirty="0"/>
              <a:t>Annual Review</a:t>
            </a:r>
            <a:endParaRPr lang="en-GB" b="0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 rtl="0">
              <a:spcBef>
                <a:spcPts val="400"/>
              </a:spcBef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 rtl="0">
              <a:spcBef>
                <a:spcPts val="400"/>
              </a:spcBef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 rtlCol="0"/>
          <a:lstStyle/>
          <a:p>
            <a:pPr rtl="0"/>
            <a:fld id="{D33AD83D-9671-4762-AF03-9C719A9CD695}" type="datetime3">
              <a:rPr lang="en-GB" noProof="0" smtClean="0">
                <a:latin typeface="+mn-lt"/>
              </a:rPr>
              <a:t>13 October, 2024</a:t>
            </a:fld>
            <a:endParaRPr lang="en-GB" noProof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 rtlCol="0"/>
          <a:lstStyle/>
          <a:p>
            <a:pPr rtl="0"/>
            <a:r>
              <a:rPr lang="en-GB" noProof="0"/>
              <a:t>Annual Review</a:t>
            </a:r>
            <a:endParaRPr lang="en-GB" b="0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fld id="{F88F5F63-8808-4375-85CE-D0FAFA3BBE65}" type="datetime3">
              <a:rPr lang="en-GB" noProof="0" smtClean="0">
                <a:latin typeface="+mn-lt"/>
              </a:rPr>
              <a:t>13 October, 2024</a:t>
            </a:fld>
            <a:endParaRPr lang="en-GB" noProof="0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en-GB" noProof="0" dirty="0"/>
              <a:t>Annual Review</a:t>
            </a:r>
            <a:endParaRPr lang="en-GB" b="0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1896113"/>
            <a:ext cx="3036477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fld id="{6D17C7AE-DC41-4D6E-8CE7-A0296D62536F}" type="datetime3">
              <a:rPr lang="en-GB" noProof="0" smtClean="0">
                <a:latin typeface="+mn-lt"/>
              </a:rPr>
              <a:t>13 October, 2024</a:t>
            </a:fld>
            <a:endParaRPr lang="en-GB" noProof="0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en-GB" noProof="0" dirty="0"/>
              <a:t>Annual Review</a:t>
            </a:r>
            <a:endParaRPr lang="en-GB" b="0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/>
          <a:p>
            <a:pPr rtl="0"/>
            <a:fld id="{0971D3F5-C297-4F98-9679-48877DEF0EC7}" type="datetime3">
              <a:rPr lang="en-GB" noProof="0" smtClean="0">
                <a:latin typeface="+mn-lt"/>
              </a:rPr>
              <a:t>13 October, 2024</a:t>
            </a:fld>
            <a:endParaRPr lang="en-GB" noProof="0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 rtlCol="0"/>
          <a:lstStyle/>
          <a:p>
            <a:pPr rtl="0"/>
            <a:r>
              <a:rPr lang="en-GB" noProof="0" dirty="0"/>
              <a:t>Annual Review</a:t>
            </a:r>
            <a:endParaRPr lang="en-GB" b="0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 rtlCol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8AC5E797-DDC7-4716-ABC9-2C172A510C23}" type="datetime3">
              <a:rPr lang="en-GB" noProof="0" smtClean="0">
                <a:latin typeface="+mn-lt"/>
              </a:rPr>
              <a:t>13 October, 2024</a:t>
            </a:fld>
            <a:endParaRPr lang="en-GB" noProof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Annual Review</a:t>
            </a:r>
            <a:endParaRPr lang="en-GB" b="0" noProof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6852" y="431956"/>
            <a:ext cx="9771773" cy="1660505"/>
          </a:xfrm>
        </p:spPr>
        <p:txBody>
          <a:bodyPr rtlCol="0"/>
          <a:lstStyle/>
          <a:p>
            <a:pPr algn="ctr" rtl="0"/>
            <a:r>
              <a:rPr lang="en-GB" sz="60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T</a:t>
            </a:r>
            <a:r>
              <a:rPr lang="en-GB" dirty="0">
                <a:latin typeface="Tahoma" panose="020B0604030504040204" pitchFamily="34" charset="0"/>
              </a:rPr>
              <a:t>he Cost Of Discipleship</a:t>
            </a:r>
            <a:br>
              <a:rPr lang="en-GB" sz="60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</a:br>
            <a:r>
              <a:rPr lang="en-GB" sz="40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Pastor’s Summary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375657"/>
            <a:ext cx="5491570" cy="2101344"/>
          </a:xfrm>
        </p:spPr>
        <p:txBody>
          <a:bodyPr rtlCol="0"/>
          <a:lstStyle/>
          <a:p>
            <a:r>
              <a:rPr lang="en-GB" sz="3200" b="1" spc="100" dirty="0" err="1">
                <a:solidFill>
                  <a:schemeClr val="bg1"/>
                </a:solidFill>
                <a:latin typeface="Tahoma" panose="020B0604030504040204" pitchFamily="34" charset="0"/>
                <a:cs typeface="+mj-cs"/>
              </a:rPr>
              <a:t>RCCG</a:t>
            </a:r>
            <a:r>
              <a:rPr lang="en-GB" sz="3200" b="1" spc="100" dirty="0">
                <a:solidFill>
                  <a:schemeClr val="bg1"/>
                </a:solidFill>
                <a:latin typeface="Tahoma" panose="020B0604030504040204" pitchFamily="34" charset="0"/>
                <a:cs typeface="+mj-cs"/>
              </a:rPr>
              <a:t> Sunday School</a:t>
            </a:r>
          </a:p>
          <a:p>
            <a:r>
              <a:rPr lang="en-GB" sz="3200" b="1" spc="100" dirty="0">
                <a:solidFill>
                  <a:schemeClr val="bg1"/>
                </a:solidFill>
                <a:latin typeface="Tahoma" panose="020B0604030504040204" pitchFamily="34" charset="0"/>
                <a:cs typeface="+mj-cs"/>
              </a:rPr>
              <a:t>Lesson 7</a:t>
            </a:r>
          </a:p>
          <a:p>
            <a:r>
              <a:rPr lang="en-GB" sz="3200" b="1" spc="100" dirty="0">
                <a:solidFill>
                  <a:schemeClr val="bg1"/>
                </a:solidFill>
                <a:latin typeface="Tahoma" panose="020B0604030504040204" pitchFamily="34" charset="0"/>
                <a:cs typeface="+mj-cs"/>
              </a:rPr>
              <a:t>13 October 2024</a:t>
            </a:r>
          </a:p>
        </p:txBody>
      </p:sp>
      <p:pic>
        <p:nvPicPr>
          <p:cNvPr id="4" name="Picture 3" descr="A logo with a white bird in a blue circle&#10;&#10;Description automatically generated">
            <a:extLst>
              <a:ext uri="{FF2B5EF4-FFF2-40B4-BE49-F238E27FC236}">
                <a16:creationId xmlns:a16="http://schemas.microsoft.com/office/drawing/2014/main" id="{CCACB7A3-24B0-A767-BAA6-7C05D3102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04" y="3429000"/>
            <a:ext cx="2759041" cy="276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54756-A790-C845-A85F-35391529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150" y="208690"/>
            <a:ext cx="4353100" cy="1302610"/>
          </a:xfrm>
        </p:spPr>
        <p:txBody>
          <a:bodyPr rtlCol="0">
            <a:normAutofit/>
          </a:bodyPr>
          <a:lstStyle/>
          <a:p>
            <a:pPr algn="ctr" rtl="0"/>
            <a:r>
              <a:rPr lang="en-GB" sz="4000" dirty="0"/>
              <a:t>Memory Verse</a:t>
            </a:r>
            <a:br>
              <a:rPr lang="en-GB" sz="4000" dirty="0"/>
            </a:br>
            <a:r>
              <a:rPr lang="en-GB" sz="4000" dirty="0"/>
              <a:t>1 John 2:6 KJV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A21D439-105A-0D97-64EF-EE2CD3280555}"/>
              </a:ext>
            </a:extLst>
          </p:cNvPr>
          <p:cNvSpPr/>
          <p:nvPr/>
        </p:nvSpPr>
        <p:spPr>
          <a:xfrm>
            <a:off x="689773" y="1861057"/>
            <a:ext cx="5215727" cy="352857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u="sng" kern="0" dirty="0">
                <a:solidFill>
                  <a:schemeClr val="bg1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Bible</a:t>
            </a:r>
          </a:p>
          <a:p>
            <a:pPr algn="ctr"/>
            <a:r>
              <a:rPr lang="en-GB" sz="3200" kern="0" dirty="0">
                <a:solidFill>
                  <a:schemeClr val="bg1"/>
                </a:solidFill>
                <a:latin typeface="Tahoma" panose="020B0604030504040204" pitchFamily="34" charset="0"/>
              </a:rPr>
              <a:t>He that saith he </a:t>
            </a:r>
            <a:r>
              <a:rPr lang="en-GB" sz="3200" kern="0" dirty="0" err="1">
                <a:solidFill>
                  <a:schemeClr val="bg1"/>
                </a:solidFill>
                <a:latin typeface="Tahoma" panose="020B0604030504040204" pitchFamily="34" charset="0"/>
              </a:rPr>
              <a:t>abideth</a:t>
            </a:r>
            <a:r>
              <a:rPr lang="en-GB" sz="3200" kern="0" dirty="0">
                <a:solidFill>
                  <a:schemeClr val="bg1"/>
                </a:solidFill>
                <a:latin typeface="Tahoma" panose="020B0604030504040204" pitchFamily="34" charset="0"/>
              </a:rPr>
              <a:t> in Him ought himself also so to walk, even as He walked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9439B85-17B0-9840-D8F7-5F28F3AA12BE}"/>
              </a:ext>
            </a:extLst>
          </p:cNvPr>
          <p:cNvSpPr/>
          <p:nvPr/>
        </p:nvSpPr>
        <p:spPr>
          <a:xfrm>
            <a:off x="5991282" y="2614174"/>
            <a:ext cx="5637866" cy="397455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u="sng" kern="0" dirty="0">
                <a:solidFill>
                  <a:schemeClr val="bg1"/>
                </a:solidFill>
                <a:latin typeface="Tahoma" panose="020B0604030504040204" pitchFamily="34" charset="0"/>
              </a:rPr>
              <a:t>It Means</a:t>
            </a:r>
          </a:p>
          <a:p>
            <a:pPr algn="ctr"/>
            <a:r>
              <a:rPr lang="en-GB" sz="3200" kern="0" dirty="0">
                <a:solidFill>
                  <a:schemeClr val="bg1"/>
                </a:solidFill>
                <a:latin typeface="Tahoma" panose="020B0604030504040204" pitchFamily="34" charset="0"/>
              </a:rPr>
              <a:t>If someone says they live in harmony with Jesus, they should live their lives the same way Jesus lived.</a:t>
            </a:r>
          </a:p>
        </p:txBody>
      </p:sp>
    </p:spTree>
    <p:extLst>
      <p:ext uri="{BB962C8B-B14F-4D97-AF65-F5344CB8AC3E}">
        <p14:creationId xmlns:p14="http://schemas.microsoft.com/office/powerpoint/2010/main" val="289860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380999"/>
            <a:ext cx="3016250" cy="1447801"/>
          </a:xfrm>
        </p:spPr>
        <p:txBody>
          <a:bodyPr rtlCol="0">
            <a:normAutofit/>
          </a:bodyPr>
          <a:lstStyle/>
          <a:p>
            <a:pPr algn="ctr" rtl="0"/>
            <a:r>
              <a:rPr lang="en-GB" sz="4800" dirty="0"/>
              <a:t>Text: Luke</a:t>
            </a:r>
            <a:br>
              <a:rPr lang="en-GB" sz="4800" dirty="0"/>
            </a:br>
            <a:r>
              <a:rPr lang="en-GB" sz="4800" dirty="0"/>
              <a:t>9:57-62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669F0-EA6D-6B46-AF0E-A9C2D1F223D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 rtlCol="0"/>
          <a:lstStyle/>
          <a:p>
            <a:pPr rtl="0"/>
            <a:fld id="{294A09A9-5501-47C1-A89A-A340965A2BE2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3960A-D260-8445-A153-0B674474CE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</p:spPr>
        <p:txBody>
          <a:bodyPr rtlCol="0"/>
          <a:lstStyle/>
          <a:p>
            <a:pPr rtl="0"/>
            <a:r>
              <a:rPr lang="en-GB"/>
              <a:t>Annual Review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803E71-3088-0347-9BCC-16ADB551CCC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</p:spPr>
        <p:txBody>
          <a:bodyPr rtlCol="0"/>
          <a:lstStyle/>
          <a:p>
            <a:pPr rtl="0"/>
            <a:fld id="{7E95D1A8-F167-412C-8772-4FDCBEEA9C1E}" type="datetime3">
              <a:rPr lang="en-GB" smtClean="0"/>
              <a:t>13 October, 2024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1100" y="88900"/>
            <a:ext cx="8410049" cy="6689724"/>
          </a:xfrm>
          <a:noFill/>
        </p:spPr>
        <p:txBody>
          <a:bodyPr rtlCol="0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Someone wants to follow Jesus everywhere.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responds saying it won't be easy, and no place to rest.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Two others want to follow but delay with excuses: one needs to bury his father, the other needs to say bye to his family.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says they should rather focus on spreading the good news of God's kingdom instead of delaying.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emphasises that those who follow Him must be fully committed and not look back.</a:t>
            </a:r>
          </a:p>
        </p:txBody>
      </p:sp>
      <p:pic>
        <p:nvPicPr>
          <p:cNvPr id="1026" name="Picture 2" descr="Megaphone PNG Transparent Images Free Download | Vector Files | Pngtree">
            <a:extLst>
              <a:ext uri="{FF2B5EF4-FFF2-40B4-BE49-F238E27FC236}">
                <a16:creationId xmlns:a16="http://schemas.microsoft.com/office/drawing/2014/main" id="{4FCED961-BC75-ABA0-4025-C8712933A9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1" b="7214"/>
          <a:stretch/>
        </p:blipFill>
        <p:spPr bwMode="auto">
          <a:xfrm>
            <a:off x="482600" y="1492990"/>
            <a:ext cx="3913443" cy="437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46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22" y="309879"/>
            <a:ext cx="8891177" cy="610863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Introduction –Cost of </a:t>
            </a:r>
            <a:r>
              <a:rPr lang="en-GB" dirty="0" err="1"/>
              <a:t>Dicipleship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EFD4E-3C68-714D-803E-EF85A323B95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71550" y="6332220"/>
            <a:ext cx="523240" cy="247651"/>
          </a:xfrm>
        </p:spPr>
        <p:txBody>
          <a:bodyPr rtlCol="0"/>
          <a:lstStyle/>
          <a:p>
            <a:pPr rtl="0"/>
            <a:fld id="{294A09A9-5501-47C1-A89A-A340965A2BE2}" type="slidenum">
              <a:rPr lang="en-GB" smtClean="0"/>
              <a:pPr rtl="0"/>
              <a:t>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E9584-EA07-9B45-9700-4AD3524B82A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94790" y="6332220"/>
            <a:ext cx="1497330" cy="247651"/>
          </a:xfrm>
        </p:spPr>
        <p:txBody>
          <a:bodyPr rtlCol="0"/>
          <a:lstStyle/>
          <a:p>
            <a:pPr rtl="0"/>
            <a:r>
              <a:rPr lang="en-GB" dirty="0"/>
              <a:t>Annual Review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65729-8F7C-E34E-AA31-9352CF6D9EB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992120" y="6332220"/>
            <a:ext cx="1313180" cy="247651"/>
          </a:xfrm>
        </p:spPr>
        <p:txBody>
          <a:bodyPr rtlCol="0"/>
          <a:lstStyle/>
          <a:p>
            <a:pPr rtl="0"/>
            <a:fld id="{A7DE502B-E3CB-438D-B6DA-D89E06EA4A78}" type="datetime3">
              <a:rPr lang="en-GB" smtClean="0"/>
              <a:t>13 October, 2024</a:t>
            </a:fld>
            <a:endParaRPr lang="en-GB" dirty="0"/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7E775995-641E-B1D1-BD90-2DE8B83D79DF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9522" y="1104900"/>
            <a:ext cx="5627278" cy="4944910"/>
          </a:xfrm>
        </p:spPr>
        <p:txBody>
          <a:bodyPr>
            <a:normAutofit/>
          </a:bodyPr>
          <a:lstStyle/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Disciple: A follower of Christ who learns from Him.</a:t>
            </a:r>
          </a:p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Discipline: Self-control and obedience to rules.</a:t>
            </a:r>
          </a:p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Disciple's Attitude Towards Sin: How a disciple should view and respond to sin.</a:t>
            </a:r>
          </a:p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Disciplines: Know the essential practices of a true disciple.</a:t>
            </a:r>
          </a:p>
          <a:p>
            <a:endParaRPr lang="en-GB" dirty="0"/>
          </a:p>
        </p:txBody>
      </p:sp>
      <p:pic>
        <p:nvPicPr>
          <p:cNvPr id="1026" name="Picture 2" descr="Christ Followers Stock Illustrations – 219 Christ Followers Stock  Illustrations, Vectors &amp; Clipart - Dreamstime">
            <a:extLst>
              <a:ext uri="{FF2B5EF4-FFF2-40B4-BE49-F238E27FC236}">
                <a16:creationId xmlns:a16="http://schemas.microsoft.com/office/drawing/2014/main" id="{ED447712-035F-9A98-0B5C-5B175E4002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r="12334"/>
          <a:stretch/>
        </p:blipFill>
        <p:spPr bwMode="auto">
          <a:xfrm>
            <a:off x="6254750" y="1169670"/>
            <a:ext cx="5627278" cy="528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537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65DC9BA-46FB-392A-9F7A-8F7F504EF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097257-ADDC-5C1B-5869-9427F5E3AAC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32538"/>
            <a:ext cx="1312863" cy="247650"/>
          </a:xfrm>
        </p:spPr>
        <p:txBody>
          <a:bodyPr/>
          <a:lstStyle/>
          <a:p>
            <a:pPr rtl="0"/>
            <a:fld id="{94200668-9301-4F8B-89F3-A4E2AEA80049}" type="datetime3">
              <a:rPr lang="en-GB" noProof="0" smtClean="0">
                <a:latin typeface="+mn-lt"/>
              </a:rPr>
              <a:t>13 October, 2024</a:t>
            </a:fld>
            <a:endParaRPr lang="en-GB" noProof="0" dirty="0">
              <a:latin typeface="+mn-lt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6E5F53-ABBC-4880-B772-732D67016BC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32538"/>
            <a:ext cx="1497013" cy="247650"/>
          </a:xfrm>
        </p:spPr>
        <p:txBody>
          <a:bodyPr/>
          <a:lstStyle/>
          <a:p>
            <a:pPr rtl="0"/>
            <a:r>
              <a:rPr lang="en-GB" noProof="0"/>
              <a:t>Annual Review</a:t>
            </a:r>
            <a:endParaRPr lang="en-GB" b="0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EB0AC6-7508-9F30-C4DB-5750A27636A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32538"/>
            <a:ext cx="523875" cy="247650"/>
          </a:xfrm>
        </p:spPr>
        <p:txBody>
          <a:bodyPr/>
          <a:lstStyle/>
          <a:p>
            <a:pPr rtl="0"/>
            <a:fld id="{294A09A9-5501-47C1-A89A-A340965A2BE2}" type="slidenum">
              <a:rPr lang="en-GB" noProof="0" smtClean="0"/>
              <a:pPr rtl="0"/>
              <a:t>5</a:t>
            </a:fld>
            <a:endParaRPr lang="en-GB" noProof="0" dirty="0"/>
          </a:p>
        </p:txBody>
      </p:sp>
      <p:pic>
        <p:nvPicPr>
          <p:cNvPr id="10" name="Picture 2" descr="Jesus Images - Free Download on Freepik">
            <a:extLst>
              <a:ext uri="{FF2B5EF4-FFF2-40B4-BE49-F238E27FC236}">
                <a16:creationId xmlns:a16="http://schemas.microsoft.com/office/drawing/2014/main" id="{BA718CD3-1EBA-62E2-2A0D-E4FAB1B7966E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b="265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1773898-3C9B-4622-3E4E-1C0DE6E0B3B7}"/>
              </a:ext>
            </a:extLst>
          </p:cNvPr>
          <p:cNvSpPr/>
          <p:nvPr/>
        </p:nvSpPr>
        <p:spPr>
          <a:xfrm>
            <a:off x="8534400" y="3981450"/>
            <a:ext cx="3276600" cy="24749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What Would Jesus Do?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2796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16134EC-99C3-793A-37FC-B27709FE2513}"/>
              </a:ext>
            </a:extLst>
          </p:cNvPr>
          <p:cNvSpPr txBox="1"/>
          <p:nvPr/>
        </p:nvSpPr>
        <p:spPr>
          <a:xfrm>
            <a:off x="381000" y="271486"/>
            <a:ext cx="102488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spc="1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Disciple’s Attribute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1B155B-3086-F8D5-F60B-B33B34A3AA57}"/>
              </a:ext>
            </a:extLst>
          </p:cNvPr>
          <p:cNvSpPr txBox="1"/>
          <p:nvPr/>
        </p:nvSpPr>
        <p:spPr>
          <a:xfrm>
            <a:off x="266700" y="1366897"/>
            <a:ext cx="11468100" cy="2062103"/>
          </a:xfrm>
          <a:prstGeom prst="rect">
            <a:avLst/>
          </a:prstGeom>
          <a:solidFill>
            <a:schemeClr val="tx1">
              <a:alpha val="81000"/>
            </a:schemeClr>
          </a:solidFill>
        </p:spPr>
        <p:txBody>
          <a:bodyPr wrap="square">
            <a:spAutoFit/>
          </a:bodyPr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kern="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Starting Point is forgiveness of sins and reconciliation with God through Jesus.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kern="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Life-Long Learning: Disciples learn to live like Jesus.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kern="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Attributes are: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2A43B46-E807-31E1-6B58-67452765CE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12803"/>
              </p:ext>
            </p:extLst>
          </p:nvPr>
        </p:nvGraphicFramePr>
        <p:xfrm>
          <a:off x="2152650" y="3643630"/>
          <a:ext cx="8604250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4740">
                  <a:extLst>
                    <a:ext uri="{9D8B030D-6E8A-4147-A177-3AD203B41FA5}">
                      <a16:colId xmlns:a16="http://schemas.microsoft.com/office/drawing/2014/main" val="4246178111"/>
                    </a:ext>
                  </a:extLst>
                </a:gridCol>
                <a:gridCol w="3909510">
                  <a:extLst>
                    <a:ext uri="{9D8B030D-6E8A-4147-A177-3AD203B41FA5}">
                      <a16:colId xmlns:a16="http://schemas.microsoft.com/office/drawing/2014/main" val="1882916994"/>
                    </a:ext>
                  </a:extLst>
                </a:gridCol>
              </a:tblGrid>
              <a:tr h="5698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kern="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Obedience to God's will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kern="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Zeal for God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66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kern="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Sin-free life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kern="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Unconditional love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676256"/>
                  </a:ext>
                </a:extLst>
              </a:tr>
              <a:tr h="474980">
                <a:tc>
                  <a:txBody>
                    <a:bodyPr/>
                    <a:lstStyle/>
                    <a:p>
                      <a:r>
                        <a:rPr lang="en-GB" sz="3200" kern="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Burden for soul winning</a:t>
                      </a:r>
                      <a:endParaRPr lang="en-GB" sz="32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kern="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Sacrificial living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68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kern="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Humility and obedience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kern="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Overcoming lust</a:t>
                      </a:r>
                      <a:endParaRPr lang="en-GB" sz="32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866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6035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CFF5F-6DFB-0D49-B8B1-661F7E788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1" y="381000"/>
            <a:ext cx="7724468" cy="610863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Key Disciplines (The 4 Ps)</a:t>
            </a:r>
          </a:p>
        </p:txBody>
      </p: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A676B5C9-63DC-CD0D-057F-EA33626374B0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3492500" y="1092200"/>
            <a:ext cx="8636000" cy="498474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GB" sz="3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Purposefulness:</a:t>
            </a:r>
            <a:r>
              <a:rPr lang="en-GB" sz="3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Be focused and determined to follow Jesus and His kingdom. </a:t>
            </a:r>
          </a:p>
          <a:p>
            <a:pPr>
              <a:lnSpc>
                <a:spcPct val="120000"/>
              </a:lnSpc>
            </a:pPr>
            <a:r>
              <a:rPr lang="en-GB" sz="3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Perseverance:</a:t>
            </a:r>
            <a:r>
              <a:rPr lang="en-GB" sz="3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Stay focused, avoid distractions, and persist in spreading the word. </a:t>
            </a:r>
          </a:p>
          <a:p>
            <a:pPr>
              <a:lnSpc>
                <a:spcPct val="120000"/>
              </a:lnSpc>
            </a:pPr>
            <a:r>
              <a:rPr lang="en-GB" sz="3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Promptness: </a:t>
            </a:r>
            <a:r>
              <a:rPr lang="en-GB" sz="3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things immediately and avoid procrastination. </a:t>
            </a:r>
          </a:p>
          <a:p>
            <a:pPr>
              <a:lnSpc>
                <a:spcPct val="120000"/>
              </a:lnSpc>
            </a:pPr>
            <a:r>
              <a:rPr lang="en-GB" sz="3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Permanence: </a:t>
            </a:r>
            <a:r>
              <a:rPr lang="en-GB" sz="3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 up old habits and ways that are no longer compatible with Jesus. </a:t>
            </a:r>
          </a:p>
        </p:txBody>
      </p:sp>
      <p:pic>
        <p:nvPicPr>
          <p:cNvPr id="3076" name="Picture 4" descr="Shirtless Muscled Fitness Man. Cool Looking. Tough Guy. Bald. Tanned Skin.  Studio Shot On Black Background. Stock Photo, Picture and Royalty Free  Image. Image 75406176.">
            <a:extLst>
              <a:ext uri="{FF2B5EF4-FFF2-40B4-BE49-F238E27FC236}">
                <a16:creationId xmlns:a16="http://schemas.microsoft.com/office/drawing/2014/main" id="{02EACFE5-1D87-3B39-8795-991BF0E88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1163636"/>
            <a:ext cx="2857500" cy="484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310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5802D8-6C81-6C4F-97CF-C1F2344EE89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 rtlCol="0"/>
          <a:lstStyle/>
          <a:p>
            <a:pPr algn="l" rtl="0"/>
            <a:fld id="{294A09A9-5501-47C1-A89A-A340965A2BE2}" type="slidenum">
              <a:rPr lang="en-GB" smtClean="0"/>
              <a:pPr algn="l" rtl="0"/>
              <a:t>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659727-BBB9-9B49-BCA1-694F74F717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</p:spPr>
        <p:txBody>
          <a:bodyPr rtlCol="0"/>
          <a:lstStyle/>
          <a:p>
            <a:pPr rtl="0"/>
            <a:r>
              <a:rPr lang="en-GB"/>
              <a:t>Annual Review</a:t>
            </a:r>
            <a:endParaRPr lang="en-GB" sz="110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E44123-0AF5-4A4C-B0C7-BB7409DE816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</p:spPr>
        <p:txBody>
          <a:bodyPr rtlCol="0"/>
          <a:lstStyle/>
          <a:p>
            <a:pPr rtl="0"/>
            <a:fld id="{EBA62EA1-C702-4416-8680-A16A96D7FAF5}" type="datetime3">
              <a:rPr lang="en-GB" sz="1100" smtClean="0"/>
              <a:t>13 October, 2024</a:t>
            </a:fld>
            <a:endParaRPr lang="en-GB" sz="1100"/>
          </a:p>
        </p:txBody>
      </p:sp>
      <p:pic>
        <p:nvPicPr>
          <p:cNvPr id="4100" name="Picture 4" descr="Build a closer relationship with GOD">
            <a:extLst>
              <a:ext uri="{FF2B5EF4-FFF2-40B4-BE49-F238E27FC236}">
                <a16:creationId xmlns:a16="http://schemas.microsoft.com/office/drawing/2014/main" id="{1C18B7CC-4693-1301-1925-5A486F879F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72"/>
          <a:stretch/>
        </p:blipFill>
        <p:spPr bwMode="auto">
          <a:xfrm>
            <a:off x="2881650" y="23812"/>
            <a:ext cx="9310350" cy="683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Build a closer relationship with GOD">
            <a:extLst>
              <a:ext uri="{FF2B5EF4-FFF2-40B4-BE49-F238E27FC236}">
                <a16:creationId xmlns:a16="http://schemas.microsoft.com/office/drawing/2014/main" id="{9038FCE4-BCF8-5E77-F2AD-A84F802420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71"/>
          <a:stretch/>
        </p:blipFill>
        <p:spPr bwMode="auto">
          <a:xfrm>
            <a:off x="0" y="23812"/>
            <a:ext cx="2992120" cy="683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D8EEE0-6E1C-9F47-936F-25FCC2FC368C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81000" y="1274126"/>
            <a:ext cx="7886700" cy="4840923"/>
          </a:xfrm>
        </p:spPr>
        <p:txBody>
          <a:bodyPr rtlCol="0">
            <a:normAutofit/>
          </a:bodyPr>
          <a:lstStyle/>
          <a:p>
            <a:pPr>
              <a:spcBef>
                <a:spcPts val="1200"/>
              </a:spcBef>
            </a:pPr>
            <a:r>
              <a:rPr lang="en-GB" sz="32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Disciples must remain committed, dedicated and faithful to Jesus. </a:t>
            </a:r>
          </a:p>
          <a:p>
            <a:pPr>
              <a:spcBef>
                <a:spcPts val="1200"/>
              </a:spcBef>
            </a:pPr>
            <a:r>
              <a:rPr lang="en-GB" sz="32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Staying true to Jesus leads to great success in discipleship. </a:t>
            </a:r>
          </a:p>
          <a:p>
            <a:pPr>
              <a:spcBef>
                <a:spcPts val="1200"/>
              </a:spcBef>
            </a:pPr>
            <a:r>
              <a:rPr lang="en-GB" sz="32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Faithful disciples will be rewarded for their dedication and perseverance. </a:t>
            </a:r>
          </a:p>
          <a:p>
            <a:pPr>
              <a:spcBef>
                <a:spcPts val="1200"/>
              </a:spcBef>
            </a:pPr>
            <a:r>
              <a:rPr lang="en-GB" sz="32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ultimate reward for faithful disciples is eternal life with Jesus.</a:t>
            </a:r>
          </a:p>
          <a:p>
            <a:pPr marL="0" indent="0" rtl="0">
              <a:buNone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74942"/>
            <a:ext cx="8139870" cy="759777"/>
          </a:xfrm>
        </p:spPr>
        <p:txBody>
          <a:bodyPr rtlCol="0">
            <a:normAutofit/>
          </a:bodyPr>
          <a:lstStyle/>
          <a:p>
            <a:pPr rtl="0"/>
            <a:r>
              <a:rPr lang="en-GB" sz="4000" dirty="0">
                <a:solidFill>
                  <a:schemeClr val="tx1"/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767675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423" y="75568"/>
            <a:ext cx="4903377" cy="610863"/>
          </a:xfrm>
        </p:spPr>
        <p:txBody>
          <a:bodyPr rtlCol="0"/>
          <a:lstStyle/>
          <a:p>
            <a:pPr rtl="0"/>
            <a:r>
              <a:rPr lang="en-GB" dirty="0"/>
              <a:t>Prayers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F0F25866-5DB1-334A-8037-692579FBD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1450" y="1073151"/>
            <a:ext cx="6184900" cy="5543549"/>
          </a:xfrm>
        </p:spPr>
        <p:txBody>
          <a:bodyPr rtlCol="0">
            <a:normAutofit/>
          </a:bodyPr>
          <a:lstStyle/>
          <a:p>
            <a:pPr>
              <a:tabLst>
                <a:tab pos="457200" algn="l"/>
              </a:tabLst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Dear Father,</a:t>
            </a:r>
          </a:p>
          <a:p>
            <a:pPr marL="457200" indent="-4572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strengthen my resolve to follow You wholeheartedly</a:t>
            </a:r>
          </a:p>
          <a:p>
            <a:pPr marL="457200" indent="-4572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grant me the strength to overcome challenges hindering my discipleship</a:t>
            </a:r>
          </a:p>
          <a:p>
            <a:pPr marL="457200" indent="-4572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help me to grow in my understanding live a Christ-Like Life.</a:t>
            </a:r>
          </a:p>
          <a:p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Jesus name Amen</a:t>
            </a:r>
            <a:endParaRPr lang="en-GB" dirty="0"/>
          </a:p>
        </p:txBody>
      </p:sp>
      <p:pic>
        <p:nvPicPr>
          <p:cNvPr id="6146" name="Picture 2" descr="Black Woman Praying Images - Free Download on Freepik">
            <a:extLst>
              <a:ext uri="{FF2B5EF4-FFF2-40B4-BE49-F238E27FC236}">
                <a16:creationId xmlns:a16="http://schemas.microsoft.com/office/drawing/2014/main" id="{82011541-45F9-363D-0273-B3435F6D1561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2" r="10481"/>
          <a:stretch/>
        </p:blipFill>
        <p:spPr bwMode="auto">
          <a:xfrm flipH="1">
            <a:off x="0" y="0"/>
            <a:ext cx="49085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9129431_TF78853419_Win32.potx" id="{4B078287-5F8B-4412-8B56-22BABE512007}" vid="{40D3F4AB-D386-4158-AD50-2BEE84BA26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F21D10-BD83-491A-AAA6-945C2DB1EB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{B9F488B7-62DC-420B-86C9-A3FB3BCA996E}tf78853419_win32</Template>
  <TotalTime>321</TotalTime>
  <Words>428</Words>
  <Application>Microsoft Office PowerPoint</Application>
  <PresentationFormat>Widescreen</PresentationFormat>
  <Paragraphs>69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Franklin Gothic Book</vt:lpstr>
      <vt:lpstr>Franklin Gothic Demi</vt:lpstr>
      <vt:lpstr>Symbol</vt:lpstr>
      <vt:lpstr>Tahoma</vt:lpstr>
      <vt:lpstr>Wingdings</vt:lpstr>
      <vt:lpstr>Theme1</vt:lpstr>
      <vt:lpstr>The Cost Of Discipleship Pastor’s Summary</vt:lpstr>
      <vt:lpstr>Memory Verse 1 John 2:6 KJV</vt:lpstr>
      <vt:lpstr>Text: Luke 9:57-62</vt:lpstr>
      <vt:lpstr>Introduction –Cost of Dicipleship</vt:lpstr>
      <vt:lpstr>PowerPoint Presentation</vt:lpstr>
      <vt:lpstr>PowerPoint Presentation</vt:lpstr>
      <vt:lpstr>Key Disciplines (The 4 Ps)</vt:lpstr>
      <vt:lpstr>Conclusion</vt:lpstr>
      <vt:lpstr>Prayers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Deji West</dc:creator>
  <cp:lastModifiedBy>Deji West</cp:lastModifiedBy>
  <cp:revision>8</cp:revision>
  <dcterms:created xsi:type="dcterms:W3CDTF">2024-10-12T21:51:54Z</dcterms:created>
  <dcterms:modified xsi:type="dcterms:W3CDTF">2024-10-13T03:17:35Z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