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2308" autoAdjust="0"/>
  </p:normalViewPr>
  <p:slideViewPr>
    <p:cSldViewPr snapToGrid="0">
      <p:cViewPr varScale="1">
        <p:scale>
          <a:sx n="58" d="100"/>
          <a:sy n="58" d="100"/>
        </p:scale>
        <p:origin x="2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055FD-D08E-4160-A614-B2D9B508FD95}" type="datetimeFigureOut">
              <a:rPr lang="en-US" smtClean="0"/>
              <a:t>10/20/2024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F91FF-A105-4404-8168-88551C29591A}" type="slidenum">
              <a:rPr lang="en-US" smtClean="0"/>
              <a:t>‹#›</a:t>
            </a:fld>
            <a:endParaRPr lang="en-US"/>
          </a:p>
        </p:txBody>
      </p:sp>
    </p:spTree>
    <p:extLst>
      <p:ext uri="{BB962C8B-B14F-4D97-AF65-F5344CB8AC3E}">
        <p14:creationId xmlns:p14="http://schemas.microsoft.com/office/powerpoint/2010/main" val="4050481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4F91FF-A105-4404-8168-88551C29591A}" type="slidenum">
              <a:rPr lang="en-US" smtClean="0"/>
              <a:t>7</a:t>
            </a:fld>
            <a:endParaRPr lang="en-US"/>
          </a:p>
        </p:txBody>
      </p:sp>
    </p:spTree>
    <p:extLst>
      <p:ext uri="{BB962C8B-B14F-4D97-AF65-F5344CB8AC3E}">
        <p14:creationId xmlns:p14="http://schemas.microsoft.com/office/powerpoint/2010/main" val="3826891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F9C9-60DB-8117-EC49-5B8052027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FFFD67-8F89-9259-9F02-A0E588D64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377B49-7712-45DB-E98C-D2ED05A77FCA}"/>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78BC2B6F-EC80-6D3E-8351-2E7498BD7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4E768-C6CD-03FB-E58D-5CFAC89CCD17}"/>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217437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8773-9B1F-C988-2591-8B1A46CED6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F9FE19-D65C-1044-2AA5-6493C0EA36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50F88-28DA-1F3E-A6DA-2C1C54B81C1D}"/>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7F9FFF0C-87C3-1AE8-A805-981B52F31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D5E814-B1EA-432C-E675-F3F2DE751C81}"/>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126576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D3DC0-9325-E3B6-DB91-31EDA853D6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CF3C86-E22F-C3AF-17E1-A75F6B6743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B6F27C-C276-926A-A89D-BE53E962E89C}"/>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006DF74E-206F-9345-F717-E270EAE652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BCC634-112D-2DFC-A692-6E923A43316E}"/>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1383380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C5ED-5106-966B-D651-1A0DC08514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F96538-E4F8-FB4A-5E16-8C111F4FEF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0B64D5-D181-C3D6-AE1B-ADD13DAEE4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57C384-D07E-BC44-4707-C32896CD9862}"/>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6" name="Footer Placeholder 5">
            <a:extLst>
              <a:ext uri="{FF2B5EF4-FFF2-40B4-BE49-F238E27FC236}">
                <a16:creationId xmlns:a16="http://schemas.microsoft.com/office/drawing/2014/main" id="{7252359A-5B4B-A9FE-C7CA-B74E791DA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203A-15EE-2789-DD63-C851033D9EB5}"/>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4277554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F0C1-8E59-713C-3CF8-28A6C07D98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5530FD-5EDF-43D6-7FCD-A6AC246F7F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90EF79-C6AE-F217-5AD4-B0456D8E7B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E58392-9E88-625E-DB6D-99CE517AC7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A4851-C66B-8F01-8CE1-63F4F6D1FF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2996EA-82B3-48E7-0C51-B49DEEF164B3}"/>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8" name="Footer Placeholder 7">
            <a:extLst>
              <a:ext uri="{FF2B5EF4-FFF2-40B4-BE49-F238E27FC236}">
                <a16:creationId xmlns:a16="http://schemas.microsoft.com/office/drawing/2014/main" id="{F9739587-BCEA-15BB-D557-B28D6D948A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05B881-E8FF-3DF4-2159-5353BD1F912E}"/>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3692343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6166-F5C8-1BE9-E135-5523030F9D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808538-E9F1-56CE-A9A9-08644C5E6B0E}"/>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4" name="Footer Placeholder 3">
            <a:extLst>
              <a:ext uri="{FF2B5EF4-FFF2-40B4-BE49-F238E27FC236}">
                <a16:creationId xmlns:a16="http://schemas.microsoft.com/office/drawing/2014/main" id="{AB21311A-E4C7-EF05-B1FA-E1FC4DC0C0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56964B-70F9-B633-CF0C-1C2A0A4721EC}"/>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1718917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DEA89-F009-4DC7-4021-0C6FEFF8BD63}"/>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3" name="Footer Placeholder 2">
            <a:extLst>
              <a:ext uri="{FF2B5EF4-FFF2-40B4-BE49-F238E27FC236}">
                <a16:creationId xmlns:a16="http://schemas.microsoft.com/office/drawing/2014/main" id="{4588D57F-728E-E04B-1EE2-D0C89A67C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E2395B-154D-2EE1-36A0-FCCF44C23EB9}"/>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253031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214DA-3D8D-93F8-0361-3F2C85EF0D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ECCB82-9E2F-5558-5235-995793254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B4F6A3-65D7-B79F-E475-09EF59226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8E85EF-BCC9-E8A1-14B6-12C85579365D}"/>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6" name="Footer Placeholder 5">
            <a:extLst>
              <a:ext uri="{FF2B5EF4-FFF2-40B4-BE49-F238E27FC236}">
                <a16:creationId xmlns:a16="http://schemas.microsoft.com/office/drawing/2014/main" id="{4CF2B0C9-A712-3385-E4B5-49CA8CD524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FF65D5-F05A-DC27-04CC-77691AD1EE3A}"/>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1778785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8447C-595E-F16C-7AEE-FD7E094D27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E66938-20BC-A1FA-A8FE-7FB75C3394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4ABF01-3F18-5103-D96D-81FEB640D1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16BA44-5749-6281-71C0-7D4959AF59F9}"/>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6" name="Footer Placeholder 5">
            <a:extLst>
              <a:ext uri="{FF2B5EF4-FFF2-40B4-BE49-F238E27FC236}">
                <a16:creationId xmlns:a16="http://schemas.microsoft.com/office/drawing/2014/main" id="{0C338F5D-8A2D-092D-19CC-EC7881C6C4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07A687-6DAF-919F-C2EC-0E9EF9A3CEB0}"/>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2594389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19BD4-8A8D-1491-73C7-054FF4C09A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866D4A-2A8B-210C-968E-CC1C9E597E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8EBA8F-BDC4-1887-1F71-16855A356B29}"/>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73BF8677-0DD8-D423-C73B-7D4A482C8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291DA-09B7-CEB8-DB06-1C24C2B47E75}"/>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640270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873059-E518-36DE-D727-99617F818C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B28FC9-3792-E668-9505-9A3FD15BD8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3981B-ADBB-90CB-94D6-F753474F0295}"/>
              </a:ext>
            </a:extLst>
          </p:cNvPr>
          <p:cNvSpPr>
            <a:spLocks noGrp="1"/>
          </p:cNvSpPr>
          <p:nvPr>
            <p:ph type="dt" sz="half" idx="10"/>
          </p:nvPr>
        </p:nvSpPr>
        <p:spPr/>
        <p:txBody>
          <a:body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949B7A17-DC0B-B8DB-9F01-EE12AAE833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CA956-7E11-8974-3F94-A2E0CE953AB4}"/>
              </a:ext>
            </a:extLst>
          </p:cNvPr>
          <p:cNvSpPr>
            <a:spLocks noGrp="1"/>
          </p:cNvSpPr>
          <p:nvPr>
            <p:ph type="sldNum" sz="quarter" idx="12"/>
          </p:nvPr>
        </p:nvSpPr>
        <p:spPr/>
        <p:txBody>
          <a:bodyPr/>
          <a:lstStyle/>
          <a:p>
            <a:fld id="{6BC594F6-053E-4810-A779-16DA6195A8D6}" type="slidenum">
              <a:rPr lang="en-US" smtClean="0"/>
              <a:t>‹#›</a:t>
            </a:fld>
            <a:endParaRPr lang="en-US"/>
          </a:p>
        </p:txBody>
      </p:sp>
    </p:spTree>
    <p:extLst>
      <p:ext uri="{BB962C8B-B14F-4D97-AF65-F5344CB8AC3E}">
        <p14:creationId xmlns:p14="http://schemas.microsoft.com/office/powerpoint/2010/main" val="2520925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37755-8892-B13A-A0A3-B356D5599A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EC9A45-A6BD-4ACB-7B66-3B79A7C5F3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5CBA12-D29C-0685-1139-4D756CD7B2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4AC687-1AE1-40E9-8098-9FBC74E533C6}" type="datetimeFigureOut">
              <a:rPr lang="en-US" smtClean="0"/>
              <a:t>10/20/2024</a:t>
            </a:fld>
            <a:endParaRPr lang="en-US"/>
          </a:p>
        </p:txBody>
      </p:sp>
      <p:sp>
        <p:nvSpPr>
          <p:cNvPr id="5" name="Footer Placeholder 4">
            <a:extLst>
              <a:ext uri="{FF2B5EF4-FFF2-40B4-BE49-F238E27FC236}">
                <a16:creationId xmlns:a16="http://schemas.microsoft.com/office/drawing/2014/main" id="{1F804878-FB99-26A3-5894-9C3E2F472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C9A0FD6-B795-5FA2-592F-E886614315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C594F6-053E-4810-A779-16DA6195A8D6}" type="slidenum">
              <a:rPr lang="en-US" smtClean="0"/>
              <a:t>‹#›</a:t>
            </a:fld>
            <a:endParaRPr lang="en-US"/>
          </a:p>
        </p:txBody>
      </p:sp>
    </p:spTree>
    <p:extLst>
      <p:ext uri="{BB962C8B-B14F-4D97-AF65-F5344CB8AC3E}">
        <p14:creationId xmlns:p14="http://schemas.microsoft.com/office/powerpoint/2010/main" val="2704217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74770-7625-08A9-7CDF-6C694C3E6002}"/>
              </a:ext>
            </a:extLst>
          </p:cNvPr>
          <p:cNvSpPr>
            <a:spLocks noGrp="1"/>
          </p:cNvSpPr>
          <p:nvPr>
            <p:ph type="ctrTitle"/>
          </p:nvPr>
        </p:nvSpPr>
        <p:spPr>
          <a:xfrm>
            <a:off x="6194716" y="739978"/>
            <a:ext cx="5538248" cy="3004145"/>
          </a:xfrm>
        </p:spPr>
        <p:txBody>
          <a:bodyPr>
            <a:normAutofit/>
          </a:bodyPr>
          <a:lstStyle/>
          <a:p>
            <a:r>
              <a:rPr lang="en-US" b="1" kern="1800" spc="40" dirty="0">
                <a:effectLst/>
                <a:latin typeface="Calibri" panose="020F0502020204030204" pitchFamily="34" charset="0"/>
                <a:ea typeface="Times New Roman" panose="02020603050405020304" pitchFamily="18" charset="0"/>
              </a:rPr>
              <a:t>The Power of Forgiveness</a:t>
            </a:r>
            <a:endParaRPr lang="en-US" dirty="0"/>
          </a:p>
        </p:txBody>
      </p:sp>
      <p:sp>
        <p:nvSpPr>
          <p:cNvPr id="3" name="Subtitle 2">
            <a:extLst>
              <a:ext uri="{FF2B5EF4-FFF2-40B4-BE49-F238E27FC236}">
                <a16:creationId xmlns:a16="http://schemas.microsoft.com/office/drawing/2014/main" id="{14657EF0-235D-3CB6-461C-65318F4C2CB5}"/>
              </a:ext>
            </a:extLst>
          </p:cNvPr>
          <p:cNvSpPr>
            <a:spLocks noGrp="1"/>
          </p:cNvSpPr>
          <p:nvPr>
            <p:ph type="subTitle" idx="1"/>
          </p:nvPr>
        </p:nvSpPr>
        <p:spPr>
          <a:xfrm>
            <a:off x="6194716" y="5265601"/>
            <a:ext cx="5334931" cy="1140095"/>
          </a:xfrm>
        </p:spPr>
        <p:txBody>
          <a:bodyPr>
            <a:normAutofit/>
          </a:bodyPr>
          <a:lstStyle/>
          <a:p>
            <a:r>
              <a:rPr lang="en-US" b="1" kern="1800" spc="40" dirty="0">
                <a:latin typeface="Calibri" panose="020F0502020204030204" pitchFamily="34" charset="0"/>
                <a:ea typeface="Times New Roman" panose="02020603050405020304" pitchFamily="18" charset="0"/>
              </a:rPr>
              <a:t>RCCG Sunday School </a:t>
            </a:r>
            <a:br>
              <a:rPr lang="en-US" b="1" kern="1800" spc="40" dirty="0">
                <a:latin typeface="Calibri" panose="020F0502020204030204" pitchFamily="34" charset="0"/>
                <a:ea typeface="Times New Roman" panose="02020603050405020304" pitchFamily="18" charset="0"/>
              </a:rPr>
            </a:br>
            <a:r>
              <a:rPr lang="en-US" b="1" kern="1800" spc="40" dirty="0">
                <a:latin typeface="Calibri" panose="020F0502020204030204" pitchFamily="34" charset="0"/>
                <a:ea typeface="Times New Roman" panose="02020603050405020304" pitchFamily="18" charset="0"/>
              </a:rPr>
              <a:t>20 October 2024</a:t>
            </a:r>
            <a:br>
              <a:rPr lang="en-US" b="1" kern="1800" spc="40" dirty="0">
                <a:latin typeface="Calibri" panose="020F0502020204030204" pitchFamily="34" charset="0"/>
                <a:ea typeface="Times New Roman" panose="02020603050405020304" pitchFamily="18" charset="0"/>
              </a:rPr>
            </a:br>
            <a:r>
              <a:rPr lang="en-US" b="1" kern="0" spc="40" dirty="0">
                <a:latin typeface="Calibri" panose="020F0502020204030204" pitchFamily="34" charset="0"/>
                <a:ea typeface="Times New Roman" panose="02020603050405020304" pitchFamily="18" charset="0"/>
              </a:rPr>
              <a:t>Lesson 8</a:t>
            </a:r>
          </a:p>
          <a:p>
            <a:endParaRPr lang="en-US" dirty="0"/>
          </a:p>
        </p:txBody>
      </p:sp>
      <p:sp>
        <p:nvSpPr>
          <p:cNvPr id="11"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descr="A logo with a white bird in a blue circle&#10;&#10;Description automatically generated">
            <a:extLst>
              <a:ext uri="{FF2B5EF4-FFF2-40B4-BE49-F238E27FC236}">
                <a16:creationId xmlns:a16="http://schemas.microsoft.com/office/drawing/2014/main" id="{947865D5-B809-60EB-241D-C9AF9D6E1BE9}"/>
              </a:ext>
            </a:extLst>
          </p:cNvPr>
          <p:cNvPicPr>
            <a:picLocks noChangeAspect="1"/>
          </p:cNvPicPr>
          <p:nvPr/>
        </p:nvPicPr>
        <p:blipFill>
          <a:blip r:embed="rId2"/>
          <a:srcRect t="171" r="-1" b="78"/>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916407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B70CB7-C4AC-CD12-09F7-5314F47728A7}"/>
              </a:ext>
            </a:extLst>
          </p:cNvPr>
          <p:cNvSpPr>
            <a:spLocks noGrp="1"/>
          </p:cNvSpPr>
          <p:nvPr>
            <p:ph type="title"/>
          </p:nvPr>
        </p:nvSpPr>
        <p:spPr>
          <a:xfrm>
            <a:off x="839788" y="365125"/>
            <a:ext cx="10515600" cy="881289"/>
          </a:xfrm>
        </p:spPr>
        <p:txBody>
          <a:bodyPr/>
          <a:lstStyle/>
          <a:p>
            <a:r>
              <a:rPr lang="en-US" dirty="0"/>
              <a:t>Memory Verse - </a:t>
            </a:r>
            <a:r>
              <a:rPr lang="en-US" kern="100" dirty="0"/>
              <a:t>Colossians 3:13 (KJV)</a:t>
            </a:r>
            <a:endParaRPr lang="en-US" dirty="0"/>
          </a:p>
        </p:txBody>
      </p:sp>
      <p:sp>
        <p:nvSpPr>
          <p:cNvPr id="5" name="Text Placeholder 4">
            <a:extLst>
              <a:ext uri="{FF2B5EF4-FFF2-40B4-BE49-F238E27FC236}">
                <a16:creationId xmlns:a16="http://schemas.microsoft.com/office/drawing/2014/main" id="{950F02AB-713F-3E69-7655-90B0C20D75BF}"/>
              </a:ext>
            </a:extLst>
          </p:cNvPr>
          <p:cNvSpPr>
            <a:spLocks noGrp="1"/>
          </p:cNvSpPr>
          <p:nvPr>
            <p:ph type="body" idx="1"/>
          </p:nvPr>
        </p:nvSpPr>
        <p:spPr>
          <a:xfrm>
            <a:off x="839788" y="1856027"/>
            <a:ext cx="5157787" cy="528637"/>
          </a:xfrm>
        </p:spPr>
        <p:txBody>
          <a:bodyPr>
            <a:noAutofit/>
          </a:bodyPr>
          <a:lstStyle/>
          <a:p>
            <a:r>
              <a:rPr lang="en-US" sz="3200" dirty="0"/>
              <a:t>THE BIBLE SAYS</a:t>
            </a:r>
          </a:p>
        </p:txBody>
      </p:sp>
      <p:sp>
        <p:nvSpPr>
          <p:cNvPr id="6" name="Content Placeholder 5">
            <a:extLst>
              <a:ext uri="{FF2B5EF4-FFF2-40B4-BE49-F238E27FC236}">
                <a16:creationId xmlns:a16="http://schemas.microsoft.com/office/drawing/2014/main" id="{65D96473-E5F7-AB7A-FFA4-D9A9F798DD49}"/>
              </a:ext>
            </a:extLst>
          </p:cNvPr>
          <p:cNvSpPr>
            <a:spLocks noGrp="1"/>
          </p:cNvSpPr>
          <p:nvPr>
            <p:ph sz="half" idx="2"/>
          </p:nvPr>
        </p:nvSpPr>
        <p:spPr>
          <a:xfrm>
            <a:off x="839788" y="2564619"/>
            <a:ext cx="4186409" cy="3439574"/>
          </a:xfrm>
          <a:solidFill>
            <a:srgbClr val="0070C0"/>
          </a:solidFill>
        </p:spPr>
        <p:txBody>
          <a:bodyPr>
            <a:normAutofit/>
          </a:bodyPr>
          <a:lstStyle/>
          <a:p>
            <a:pPr marL="0" indent="0">
              <a:buNone/>
            </a:pPr>
            <a:r>
              <a:rPr lang="en-US" sz="3200" kern="100" dirty="0">
                <a:solidFill>
                  <a:schemeClr val="bg1"/>
                </a:solidFill>
                <a:effectLst/>
              </a:rPr>
              <a:t>Forbearing one another, and forgiving one another, if any man have a quarrel against any: even as Christ forgave you, so also do ye.” – </a:t>
            </a:r>
            <a:endParaRPr lang="en-US" sz="3200" dirty="0">
              <a:solidFill>
                <a:schemeClr val="bg1"/>
              </a:solidFill>
            </a:endParaRPr>
          </a:p>
        </p:txBody>
      </p:sp>
      <p:sp>
        <p:nvSpPr>
          <p:cNvPr id="7" name="Text Placeholder 6">
            <a:extLst>
              <a:ext uri="{FF2B5EF4-FFF2-40B4-BE49-F238E27FC236}">
                <a16:creationId xmlns:a16="http://schemas.microsoft.com/office/drawing/2014/main" id="{372F965F-5104-09D9-8463-BDFEB3402075}"/>
              </a:ext>
            </a:extLst>
          </p:cNvPr>
          <p:cNvSpPr>
            <a:spLocks noGrp="1"/>
          </p:cNvSpPr>
          <p:nvPr>
            <p:ph type="body" sz="quarter" idx="3"/>
          </p:nvPr>
        </p:nvSpPr>
        <p:spPr>
          <a:xfrm>
            <a:off x="6172200" y="1856027"/>
            <a:ext cx="5183188" cy="528637"/>
          </a:xfrm>
        </p:spPr>
        <p:txBody>
          <a:bodyPr>
            <a:noAutofit/>
          </a:bodyPr>
          <a:lstStyle/>
          <a:p>
            <a:r>
              <a:rPr lang="en-US" sz="3200" dirty="0"/>
              <a:t>WHAT IT MEANS</a:t>
            </a:r>
          </a:p>
        </p:txBody>
      </p:sp>
      <p:sp>
        <p:nvSpPr>
          <p:cNvPr id="8" name="Content Placeholder 7">
            <a:extLst>
              <a:ext uri="{FF2B5EF4-FFF2-40B4-BE49-F238E27FC236}">
                <a16:creationId xmlns:a16="http://schemas.microsoft.com/office/drawing/2014/main" id="{A92515BA-C2E3-82F0-1D92-18E8D91B7BCE}"/>
              </a:ext>
            </a:extLst>
          </p:cNvPr>
          <p:cNvSpPr>
            <a:spLocks noGrp="1"/>
          </p:cNvSpPr>
          <p:nvPr>
            <p:ph sz="quarter" idx="4"/>
          </p:nvPr>
        </p:nvSpPr>
        <p:spPr>
          <a:xfrm>
            <a:off x="6323682" y="2564619"/>
            <a:ext cx="4649118" cy="3439574"/>
          </a:xfrm>
          <a:solidFill>
            <a:srgbClr val="FF0000"/>
          </a:solidFill>
        </p:spPr>
        <p:txBody>
          <a:bodyPr/>
          <a:lstStyle/>
          <a:p>
            <a:pPr marL="0" indent="0">
              <a:buNone/>
            </a:pPr>
            <a:r>
              <a:rPr lang="en-GB" sz="3200" kern="100" dirty="0">
                <a:solidFill>
                  <a:schemeClr val="bg1"/>
                </a:solidFill>
                <a:effectLst/>
              </a:rPr>
              <a:t>"Be patient with each other and forgive each other, especially when you have a disagreement. Just as Christ forgave you, you should forgive others too."</a:t>
            </a:r>
            <a:endParaRPr lang="en-US" sz="32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solidFill>
                <a:schemeClr val="bg1"/>
              </a:solidFill>
            </a:endParaRPr>
          </a:p>
        </p:txBody>
      </p:sp>
    </p:spTree>
    <p:extLst>
      <p:ext uri="{BB962C8B-B14F-4D97-AF65-F5344CB8AC3E}">
        <p14:creationId xmlns:p14="http://schemas.microsoft.com/office/powerpoint/2010/main" val="3319407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ketch of Clouds - Painting Wallpaper Mural - Light Grey – House of Fetch">
            <a:extLst>
              <a:ext uri="{FF2B5EF4-FFF2-40B4-BE49-F238E27FC236}">
                <a16:creationId xmlns:a16="http://schemas.microsoft.com/office/drawing/2014/main" id="{328FBEA0-4120-3766-0702-5D868EE41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83015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ABC2FF1-3164-A18C-53A2-F7C7CA8BE6D8}"/>
              </a:ext>
            </a:extLst>
          </p:cNvPr>
          <p:cNvSpPr>
            <a:spLocks noGrp="1"/>
          </p:cNvSpPr>
          <p:nvPr>
            <p:ph type="title"/>
          </p:nvPr>
        </p:nvSpPr>
        <p:spPr>
          <a:xfrm>
            <a:off x="683964" y="299024"/>
            <a:ext cx="10515600" cy="780628"/>
          </a:xfrm>
        </p:spPr>
        <p:txBody>
          <a:bodyPr/>
          <a:lstStyle/>
          <a:p>
            <a:r>
              <a:rPr lang="en-US" b="1" dirty="0">
                <a:latin typeface="Calibri" panose="020F0502020204030204" pitchFamily="34" charset="0"/>
                <a:ea typeface="Times New Roman" panose="02020603050405020304" pitchFamily="18" charset="0"/>
              </a:rPr>
              <a:t>Genesis 50:17-20</a:t>
            </a:r>
            <a:endParaRPr lang="en-US" dirty="0"/>
          </a:p>
        </p:txBody>
      </p:sp>
      <p:sp>
        <p:nvSpPr>
          <p:cNvPr id="3" name="Content Placeholder 2">
            <a:extLst>
              <a:ext uri="{FF2B5EF4-FFF2-40B4-BE49-F238E27FC236}">
                <a16:creationId xmlns:a16="http://schemas.microsoft.com/office/drawing/2014/main" id="{1DA8632F-6D4C-ABD7-A0B7-D71D26171DB9}"/>
              </a:ext>
            </a:extLst>
          </p:cNvPr>
          <p:cNvSpPr>
            <a:spLocks noGrp="1"/>
          </p:cNvSpPr>
          <p:nvPr>
            <p:ph idx="1"/>
          </p:nvPr>
        </p:nvSpPr>
        <p:spPr>
          <a:xfrm>
            <a:off x="517793" y="1211855"/>
            <a:ext cx="10797842" cy="5530467"/>
          </a:xfrm>
        </p:spPr>
        <p:txBody>
          <a:bodyPr>
            <a:normAutofit/>
          </a:bodyPr>
          <a:lstStyle/>
          <a:p>
            <a:pPr marL="342900" lvl="0" indent="-342900">
              <a:buSzPts val="1000"/>
              <a:buFont typeface="Symbol" panose="05050102010706020507" pitchFamily="18" charset="2"/>
              <a:buChar char=""/>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Joseph's brothers, who had once sold him into slavery, now beg for his forgiveness. They acknowledge their wrongdoing and plead for mercy.</a:t>
            </a:r>
          </a:p>
          <a:p>
            <a:pPr marL="342900" lvl="0" indent="-342900">
              <a:buSzPts val="1000"/>
              <a:buFont typeface="Symbol" panose="05050102010706020507" pitchFamily="18" charset="2"/>
              <a:buChar char=""/>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Despite their past betrayal, Joseph weeps and forgives his brothers. He reminds them that he is not God and that their actions, though intended for evil, were ultimately used by God for good.</a:t>
            </a:r>
          </a:p>
          <a:p>
            <a:pPr marL="342900" lvl="0" indent="-342900">
              <a:buSzPts val="1000"/>
              <a:buFont typeface="Symbol" panose="05050102010706020507" pitchFamily="18" charset="2"/>
              <a:buChar char=""/>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Joseph emphasizes that God had a plan for his life, even through the hardships he faced. His suffering ultimately led to the salvation of many people.</a:t>
            </a:r>
          </a:p>
        </p:txBody>
      </p:sp>
    </p:spTree>
    <p:extLst>
      <p:ext uri="{BB962C8B-B14F-4D97-AF65-F5344CB8AC3E}">
        <p14:creationId xmlns:p14="http://schemas.microsoft.com/office/powerpoint/2010/main" val="277373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nk Cloud Background Images - Free Download on Freepik">
            <a:extLst>
              <a:ext uri="{FF2B5EF4-FFF2-40B4-BE49-F238E27FC236}">
                <a16:creationId xmlns:a16="http://schemas.microsoft.com/office/drawing/2014/main" id="{211BC97D-88EB-A7EB-305F-3348BB4AF9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0" y="0"/>
            <a:ext cx="12202330" cy="71962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42971A-DD4E-35F3-076A-BCE1E1F7AC76}"/>
              </a:ext>
            </a:extLst>
          </p:cNvPr>
          <p:cNvSpPr>
            <a:spLocks noGrp="1"/>
          </p:cNvSpPr>
          <p:nvPr>
            <p:ph type="title"/>
          </p:nvPr>
        </p:nvSpPr>
        <p:spPr>
          <a:xfrm>
            <a:off x="550843" y="215768"/>
            <a:ext cx="10515600" cy="908504"/>
          </a:xfrm>
        </p:spPr>
        <p:txBody>
          <a:bodyPr/>
          <a:lstStyle/>
          <a:p>
            <a:r>
              <a:rPr lang="en-US" b="1" dirty="0">
                <a:latin typeface="Calibri" panose="020F0502020204030204" pitchFamily="34" charset="0"/>
              </a:rPr>
              <a:t>Introduction - Power </a:t>
            </a:r>
            <a:r>
              <a:rPr lang="en-US" b="1" dirty="0">
                <a:latin typeface="Calibri" panose="020F0502020204030204" pitchFamily="34" charset="0"/>
                <a:ea typeface="Times New Roman" panose="02020603050405020304" pitchFamily="18" charset="0"/>
              </a:rPr>
              <a:t>of Forgiveness</a:t>
            </a:r>
            <a:endParaRPr lang="en-US" dirty="0"/>
          </a:p>
        </p:txBody>
      </p:sp>
      <p:sp>
        <p:nvSpPr>
          <p:cNvPr id="3" name="Content Placeholder 2">
            <a:extLst>
              <a:ext uri="{FF2B5EF4-FFF2-40B4-BE49-F238E27FC236}">
                <a16:creationId xmlns:a16="http://schemas.microsoft.com/office/drawing/2014/main" id="{3A9686ED-B49C-BA5B-1D37-C2114161A40B}"/>
              </a:ext>
            </a:extLst>
          </p:cNvPr>
          <p:cNvSpPr>
            <a:spLocks noGrp="1"/>
          </p:cNvSpPr>
          <p:nvPr>
            <p:ph idx="1"/>
          </p:nvPr>
        </p:nvSpPr>
        <p:spPr>
          <a:xfrm>
            <a:off x="550843" y="1355075"/>
            <a:ext cx="10802957" cy="5188944"/>
          </a:xfrm>
        </p:spPr>
        <p:txBody>
          <a:bodyPr>
            <a:noAutofit/>
          </a:bodyPr>
          <a:lstStyle/>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Definition:</a:t>
            </a:r>
            <a:r>
              <a:rPr lang="en-US" sz="3200" dirty="0">
                <a:effectLst/>
                <a:latin typeface="Arial" panose="020B0604020202020204" pitchFamily="34" charset="0"/>
                <a:ea typeface="Times New Roman" panose="02020603050405020304" pitchFamily="18" charset="0"/>
                <a:cs typeface="Arial" panose="020B0604020202020204" pitchFamily="34" charset="0"/>
              </a:rPr>
              <a:t> Forgiveness is choosing to let go of negative feelings like anger and resentment towards someone who has wronged you.</a:t>
            </a:r>
          </a:p>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Challenge:</a:t>
            </a:r>
            <a:r>
              <a:rPr lang="en-US" sz="3200" dirty="0">
                <a:effectLst/>
                <a:latin typeface="Arial" panose="020B0604020202020204" pitchFamily="34" charset="0"/>
                <a:ea typeface="Times New Roman" panose="02020603050405020304" pitchFamily="18" charset="0"/>
                <a:cs typeface="Arial" panose="020B0604020202020204" pitchFamily="34" charset="0"/>
              </a:rPr>
              <a:t> Struggle to forgive those who have hurt you.</a:t>
            </a:r>
          </a:p>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Biblical Importance:</a:t>
            </a:r>
            <a:r>
              <a:rPr lang="en-US" sz="3200" dirty="0">
                <a:effectLst/>
                <a:latin typeface="Arial" panose="020B0604020202020204" pitchFamily="34" charset="0"/>
                <a:ea typeface="Times New Roman" panose="02020603050405020304" pitchFamily="18" charset="0"/>
                <a:cs typeface="Arial" panose="020B0604020202020204" pitchFamily="34" charset="0"/>
              </a:rPr>
              <a:t> Emphasizes that forgiveness is essential for believers, as God's forgiveness is linked to our own willingness to forgive others </a:t>
            </a:r>
          </a:p>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Need:</a:t>
            </a:r>
            <a:r>
              <a:rPr lang="en-US" sz="3200" dirty="0">
                <a:effectLst/>
                <a:latin typeface="Arial" panose="020B0604020202020204" pitchFamily="34" charset="0"/>
                <a:ea typeface="Times New Roman" panose="02020603050405020304" pitchFamily="18" charset="0"/>
                <a:cs typeface="Arial" panose="020B0604020202020204" pitchFamily="34" charset="0"/>
              </a:rPr>
              <a:t> Understanding why forgiveness is crucial and learning how to practice it are essential for believers.</a:t>
            </a:r>
          </a:p>
        </p:txBody>
      </p:sp>
    </p:spTree>
    <p:extLst>
      <p:ext uri="{BB962C8B-B14F-4D97-AF65-F5344CB8AC3E}">
        <p14:creationId xmlns:p14="http://schemas.microsoft.com/office/powerpoint/2010/main" val="181916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Light Blue Sky With Clouds Stock Photo - Download Image Now - Light Blue,  Sky, Cloud - Sky - iStock">
            <a:extLst>
              <a:ext uri="{FF2B5EF4-FFF2-40B4-BE49-F238E27FC236}">
                <a16:creationId xmlns:a16="http://schemas.microsoft.com/office/drawing/2014/main" id="{E20B7CCF-AFCB-2D1B-C78C-1A40293AD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788"/>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17D31C-719E-4252-58CF-E872550BD532}"/>
              </a:ext>
            </a:extLst>
          </p:cNvPr>
          <p:cNvSpPr>
            <a:spLocks noGrp="1"/>
          </p:cNvSpPr>
          <p:nvPr>
            <p:ph type="title"/>
          </p:nvPr>
        </p:nvSpPr>
        <p:spPr>
          <a:xfrm>
            <a:off x="500743" y="210889"/>
            <a:ext cx="10515600" cy="813680"/>
          </a:xfrm>
        </p:spPr>
        <p:txBody>
          <a:bodyPr>
            <a:normAutofit/>
          </a:bodyPr>
          <a:lstStyle/>
          <a:p>
            <a:r>
              <a:rPr lang="en-US" b="1" dirty="0">
                <a:latin typeface="Calibri" panose="020F0502020204030204" pitchFamily="34" charset="0"/>
                <a:ea typeface="Times New Roman" panose="02020603050405020304" pitchFamily="18" charset="0"/>
              </a:rPr>
              <a:t>Reasons Christians Should Forgive</a:t>
            </a:r>
            <a:endParaRPr lang="en-US" dirty="0"/>
          </a:p>
        </p:txBody>
      </p:sp>
      <p:sp>
        <p:nvSpPr>
          <p:cNvPr id="3" name="Content Placeholder 2">
            <a:extLst>
              <a:ext uri="{FF2B5EF4-FFF2-40B4-BE49-F238E27FC236}">
                <a16:creationId xmlns:a16="http://schemas.microsoft.com/office/drawing/2014/main" id="{2F6738A9-0829-5A4A-B7A9-3C9939F1CBB8}"/>
              </a:ext>
            </a:extLst>
          </p:cNvPr>
          <p:cNvSpPr>
            <a:spLocks noGrp="1"/>
          </p:cNvSpPr>
          <p:nvPr>
            <p:ph idx="1"/>
          </p:nvPr>
        </p:nvSpPr>
        <p:spPr>
          <a:xfrm>
            <a:off x="500744" y="1210671"/>
            <a:ext cx="11190514" cy="5212164"/>
          </a:xfrm>
        </p:spPr>
        <p:txBody>
          <a:bodyPr>
            <a:normAutofit/>
          </a:bodyPr>
          <a:lstStyle/>
          <a:p>
            <a:r>
              <a:rPr lang="en-US" sz="3200" b="1" dirty="0">
                <a:effectLst/>
                <a:latin typeface="Arial" panose="020B0604020202020204" pitchFamily="34" charset="0"/>
                <a:ea typeface="Times New Roman" panose="02020603050405020304" pitchFamily="18" charset="0"/>
                <a:cs typeface="Arial" panose="020B0604020202020204" pitchFamily="34" charset="0"/>
              </a:rPr>
              <a:t>Peacemaking:</a:t>
            </a:r>
            <a:r>
              <a:rPr lang="en-US" sz="3200" dirty="0">
                <a:effectLst/>
                <a:latin typeface="Arial" panose="020B0604020202020204" pitchFamily="34" charset="0"/>
                <a:ea typeface="Times New Roman" panose="02020603050405020304" pitchFamily="18" charset="0"/>
                <a:cs typeface="Arial" panose="020B0604020202020204" pitchFamily="34" charset="0"/>
              </a:rPr>
              <a:t> Forgiveness is essential for maintaining peace with others </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Healing:</a:t>
            </a:r>
            <a:r>
              <a:rPr lang="en-US" sz="3200" dirty="0">
                <a:effectLst/>
                <a:latin typeface="Arial" panose="020B0604020202020204" pitchFamily="34" charset="0"/>
                <a:ea typeface="Times New Roman" panose="02020603050405020304" pitchFamily="18" charset="0"/>
                <a:cs typeface="Arial" panose="020B0604020202020204" pitchFamily="34" charset="0"/>
              </a:rPr>
              <a:t> As Christians, we should not only forgive but also work towards healing relationships </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Divine Command:</a:t>
            </a:r>
            <a:r>
              <a:rPr lang="en-US" sz="3200" dirty="0">
                <a:effectLst/>
                <a:latin typeface="Arial" panose="020B0604020202020204" pitchFamily="34" charset="0"/>
                <a:ea typeface="Times New Roman" panose="02020603050405020304" pitchFamily="18" charset="0"/>
                <a:cs typeface="Arial" panose="020B0604020202020204" pitchFamily="34" charset="0"/>
              </a:rPr>
              <a:t> It is a direct command from God </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Example:</a:t>
            </a:r>
            <a:r>
              <a:rPr lang="en-US" sz="3200" dirty="0">
                <a:effectLst/>
                <a:latin typeface="Arial" panose="020B0604020202020204" pitchFamily="34" charset="0"/>
                <a:ea typeface="Times New Roman" panose="02020603050405020304" pitchFamily="18" charset="0"/>
                <a:cs typeface="Arial" panose="020B0604020202020204" pitchFamily="34" charset="0"/>
              </a:rPr>
              <a:t> We are called to be examples of forgiveness</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God's Anger:</a:t>
            </a:r>
            <a:r>
              <a:rPr lang="en-US" sz="3200" b="1" dirty="0">
                <a:latin typeface="Arial" panose="020B0604020202020204" pitchFamily="34" charset="0"/>
                <a:ea typeface="Times New Roman" panose="02020603050405020304" pitchFamily="18" charset="0"/>
                <a:cs typeface="Arial" panose="020B0604020202020204" pitchFamily="34" charset="0"/>
              </a:rPr>
              <a:t> </a:t>
            </a:r>
            <a:r>
              <a:rPr lang="en-US" sz="3200" dirty="0">
                <a:latin typeface="Arial" panose="020B0604020202020204" pitchFamily="34" charset="0"/>
                <a:ea typeface="Times New Roman" panose="02020603050405020304" pitchFamily="18" charset="0"/>
                <a:cs typeface="Arial" panose="020B0604020202020204" pitchFamily="34" charset="0"/>
              </a:rPr>
              <a:t>D</a:t>
            </a:r>
            <a:r>
              <a:rPr lang="en-US" sz="3200" dirty="0">
                <a:effectLst/>
                <a:latin typeface="Arial" panose="020B0604020202020204" pitchFamily="34" charset="0"/>
                <a:ea typeface="Times New Roman" panose="02020603050405020304" pitchFamily="18" charset="0"/>
                <a:cs typeface="Arial" panose="020B0604020202020204" pitchFamily="34" charset="0"/>
              </a:rPr>
              <a:t>ispleased with those who refuse to forgive </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Prayer Hindrance:</a:t>
            </a:r>
            <a:r>
              <a:rPr lang="en-US" sz="3200" dirty="0">
                <a:effectLst/>
                <a:latin typeface="Arial" panose="020B0604020202020204" pitchFamily="34" charset="0"/>
                <a:ea typeface="Times New Roman" panose="02020603050405020304" pitchFamily="18" charset="0"/>
                <a:cs typeface="Arial" panose="020B0604020202020204" pitchFamily="34" charset="0"/>
              </a:rPr>
              <a:t> Unforgiveness hinders prayers </a:t>
            </a:r>
          </a:p>
          <a:p>
            <a:r>
              <a:rPr lang="en-US" sz="3200" b="1" dirty="0">
                <a:effectLst/>
                <a:latin typeface="Arial" panose="020B0604020202020204" pitchFamily="34" charset="0"/>
                <a:ea typeface="Times New Roman" panose="02020603050405020304" pitchFamily="18" charset="0"/>
                <a:cs typeface="Arial" panose="020B0604020202020204" pitchFamily="34" charset="0"/>
              </a:rPr>
              <a:t>Personal Need:</a:t>
            </a:r>
            <a:r>
              <a:rPr lang="en-US" sz="3200" dirty="0">
                <a:effectLst/>
                <a:latin typeface="Arial" panose="020B0604020202020204" pitchFamily="34" charset="0"/>
                <a:ea typeface="Times New Roman" panose="02020603050405020304" pitchFamily="18" charset="0"/>
                <a:cs typeface="Arial" panose="020B0604020202020204" pitchFamily="34" charset="0"/>
              </a:rPr>
              <a:t> We all need forgiveness from God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6640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Yellow Cloud&quot; Images – Browse 307 Stock Photos, Vectors, and Video | Adobe  Stock">
            <a:extLst>
              <a:ext uri="{FF2B5EF4-FFF2-40B4-BE49-F238E27FC236}">
                <a16:creationId xmlns:a16="http://schemas.microsoft.com/office/drawing/2014/main" id="{F1B38359-A957-2AD4-FE33-B90C78BD12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3B5184-C68A-6A1E-FB9C-D02539CF6ED9}"/>
              </a:ext>
            </a:extLst>
          </p:cNvPr>
          <p:cNvSpPr>
            <a:spLocks noGrp="1"/>
          </p:cNvSpPr>
          <p:nvPr>
            <p:ph type="title"/>
          </p:nvPr>
        </p:nvSpPr>
        <p:spPr>
          <a:xfrm>
            <a:off x="435429" y="114754"/>
            <a:ext cx="10515600" cy="843189"/>
          </a:xfrm>
        </p:spPr>
        <p:txBody>
          <a:bodyPr/>
          <a:lstStyle/>
          <a:p>
            <a:r>
              <a:rPr lang="en-US" b="1" dirty="0">
                <a:latin typeface="Calibri" panose="020F0502020204030204" pitchFamily="34" charset="0"/>
                <a:ea typeface="Times New Roman" panose="02020603050405020304" pitchFamily="18" charset="0"/>
              </a:rPr>
              <a:t>Achieving True Forgiveness</a:t>
            </a:r>
            <a:endParaRPr lang="en-US" dirty="0"/>
          </a:p>
        </p:txBody>
      </p:sp>
      <p:sp>
        <p:nvSpPr>
          <p:cNvPr id="3" name="Content Placeholder 2">
            <a:extLst>
              <a:ext uri="{FF2B5EF4-FFF2-40B4-BE49-F238E27FC236}">
                <a16:creationId xmlns:a16="http://schemas.microsoft.com/office/drawing/2014/main" id="{1763B410-2BAC-AC11-302E-8663F73F7600}"/>
              </a:ext>
            </a:extLst>
          </p:cNvPr>
          <p:cNvSpPr>
            <a:spLocks noGrp="1"/>
          </p:cNvSpPr>
          <p:nvPr>
            <p:ph idx="1"/>
          </p:nvPr>
        </p:nvSpPr>
        <p:spPr>
          <a:xfrm>
            <a:off x="435429" y="957944"/>
            <a:ext cx="11473542" cy="5236028"/>
          </a:xfrm>
        </p:spPr>
        <p:txBody>
          <a:bodyPr>
            <a:noAutofit/>
          </a:bodyPr>
          <a:lstStyle/>
          <a:p>
            <a:pPr>
              <a:buSzPts val="1000"/>
              <a:tabLst>
                <a:tab pos="457200" algn="l"/>
              </a:tabLst>
            </a:pPr>
            <a:r>
              <a:rPr lang="en-US" sz="3200" b="1" dirty="0">
                <a:latin typeface="Arial" panose="020B0604020202020204" pitchFamily="34" charset="0"/>
                <a:cs typeface="Arial" panose="020B0604020202020204" pitchFamily="34" charset="0"/>
              </a:rPr>
              <a:t>Benefits: </a:t>
            </a:r>
            <a:r>
              <a:rPr lang="en-US" sz="3200" dirty="0">
                <a:latin typeface="Arial" panose="020B0604020202020204" pitchFamily="34" charset="0"/>
                <a:cs typeface="Arial" panose="020B0604020202020204" pitchFamily="34" charset="0"/>
              </a:rPr>
              <a:t>Forgiveness can improve physical and mental health, boost self-esteem, and bring peace of mind.</a:t>
            </a:r>
          </a:p>
          <a:p>
            <a:pPr marL="342900" lvl="0" indent="-342900">
              <a:buSzPts val="1000"/>
              <a:buFont typeface="Symbol" panose="05050102010706020507" pitchFamily="18" charset="2"/>
              <a:buChar char=""/>
              <a:tabLst>
                <a:tab pos="457200" algn="l"/>
              </a:tabLst>
            </a:pPr>
            <a:endParaRPr lang="en-US" sz="3200" b="1" dirty="0">
              <a:latin typeface="Arial" panose="020B0604020202020204" pitchFamily="34" charset="0"/>
              <a:ea typeface="Times New Roman" panose="02020603050405020304" pitchFamily="18"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REACH Model:</a:t>
            </a:r>
            <a:r>
              <a:rPr lang="en-US" sz="3200" dirty="0">
                <a:effectLst/>
                <a:latin typeface="Arial" panose="020B0604020202020204" pitchFamily="34" charset="0"/>
                <a:ea typeface="Times New Roman" panose="02020603050405020304" pitchFamily="18" charset="0"/>
                <a:cs typeface="Arial" panose="020B0604020202020204" pitchFamily="34" charset="0"/>
              </a:rPr>
              <a:t> </a:t>
            </a:r>
          </a:p>
          <a:p>
            <a:pPr marL="800100" lvl="1" indent="-342900">
              <a:buSzPts val="1000"/>
              <a:buFont typeface="Symbol" panose="05050102010706020507" pitchFamily="18" charset="2"/>
              <a:buChar char=""/>
              <a:tabLst>
                <a:tab pos="457200" algn="l"/>
              </a:tabLst>
            </a:pPr>
            <a:r>
              <a:rPr lang="en-US" sz="3200" dirty="0">
                <a:latin typeface="Arial" panose="020B0604020202020204" pitchFamily="34" charset="0"/>
                <a:cs typeface="Arial" panose="020B0604020202020204" pitchFamily="34" charset="0"/>
              </a:rPr>
              <a:t>Reflect: Think clearly about the wrong done. </a:t>
            </a:r>
          </a:p>
          <a:p>
            <a:pPr marL="800100" lvl="1" indent="-342900">
              <a:buSzPts val="1000"/>
              <a:buFont typeface="Symbol" panose="05050102010706020507" pitchFamily="18" charset="2"/>
              <a:buChar char=""/>
              <a:tabLst>
                <a:tab pos="457200" algn="l"/>
              </a:tabLst>
            </a:pPr>
            <a:r>
              <a:rPr lang="en-US" sz="3200" dirty="0">
                <a:latin typeface="Arial" panose="020B0604020202020204" pitchFamily="34" charset="0"/>
                <a:cs typeface="Arial" panose="020B0604020202020204" pitchFamily="34" charset="0"/>
              </a:rPr>
              <a:t>Empathize: Understand the offender's point of view. </a:t>
            </a:r>
          </a:p>
          <a:p>
            <a:pPr marL="800100" lvl="1" indent="-342900">
              <a:buSzPts val="1000"/>
              <a:buFont typeface="Symbol" panose="05050102010706020507" pitchFamily="18" charset="2"/>
              <a:buChar char=""/>
              <a:tabLst>
                <a:tab pos="457200" algn="l"/>
              </a:tabLst>
            </a:pPr>
            <a:r>
              <a:rPr lang="en-US" sz="3200" dirty="0">
                <a:latin typeface="Arial" panose="020B0604020202020204" pitchFamily="34" charset="0"/>
                <a:cs typeface="Arial" panose="020B0604020202020204" pitchFamily="34" charset="0"/>
              </a:rPr>
              <a:t>Acknowledge: Recognize your own need for forgiveness and offer it. </a:t>
            </a:r>
          </a:p>
          <a:p>
            <a:pPr marL="800100" lvl="1" indent="-342900">
              <a:buSzPts val="1000"/>
              <a:buFont typeface="Symbol" panose="05050102010706020507" pitchFamily="18" charset="2"/>
              <a:buChar char=""/>
              <a:tabLst>
                <a:tab pos="457200" algn="l"/>
              </a:tabLst>
            </a:pPr>
            <a:r>
              <a:rPr lang="en-US" sz="3200" dirty="0">
                <a:latin typeface="Arial" panose="020B0604020202020204" pitchFamily="34" charset="0"/>
                <a:cs typeface="Arial" panose="020B0604020202020204" pitchFamily="34" charset="0"/>
              </a:rPr>
              <a:t>Commit: Share your decision to forgive with someone. </a:t>
            </a:r>
          </a:p>
          <a:p>
            <a:pPr marL="800100" lvl="1" indent="-342900">
              <a:buSzPts val="1000"/>
              <a:buFont typeface="Symbol" panose="05050102010706020507" pitchFamily="18" charset="2"/>
              <a:buChar char=""/>
              <a:tabLst>
                <a:tab pos="457200" algn="l"/>
              </a:tabLst>
            </a:pPr>
            <a:r>
              <a:rPr lang="en-US" sz="3200" dirty="0">
                <a:latin typeface="Arial" panose="020B0604020202020204" pitchFamily="34" charset="0"/>
                <a:cs typeface="Arial" panose="020B0604020202020204" pitchFamily="34" charset="0"/>
              </a:rPr>
              <a:t>Hold: Stay committed to forgiveness, even when it's hard.</a:t>
            </a:r>
          </a:p>
        </p:txBody>
      </p:sp>
    </p:spTree>
    <p:extLst>
      <p:ext uri="{BB962C8B-B14F-4D97-AF65-F5344CB8AC3E}">
        <p14:creationId xmlns:p14="http://schemas.microsoft.com/office/powerpoint/2010/main" val="2344654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5828-0E5D-0469-24E3-A710A146E67A}"/>
              </a:ext>
            </a:extLst>
          </p:cNvPr>
          <p:cNvSpPr>
            <a:spLocks noGrp="1"/>
          </p:cNvSpPr>
          <p:nvPr>
            <p:ph type="title"/>
          </p:nvPr>
        </p:nvSpPr>
        <p:spPr/>
        <p:txBody>
          <a:bodyPr/>
          <a:lstStyle/>
          <a:p>
            <a:r>
              <a:rPr lang="en-US" b="1" dirty="0">
                <a:latin typeface="Calibri" panose="020F0502020204030204" pitchFamily="34" charset="0"/>
                <a:ea typeface="Times New Roman" panose="02020603050405020304" pitchFamily="18" charset="0"/>
              </a:rPr>
              <a:t>Conclusion</a:t>
            </a:r>
            <a:endParaRPr lang="en-US" dirty="0"/>
          </a:p>
        </p:txBody>
      </p:sp>
      <p:sp>
        <p:nvSpPr>
          <p:cNvPr id="3" name="Content Placeholder 2">
            <a:extLst>
              <a:ext uri="{FF2B5EF4-FFF2-40B4-BE49-F238E27FC236}">
                <a16:creationId xmlns:a16="http://schemas.microsoft.com/office/drawing/2014/main" id="{3A415B0A-3057-E1D3-02DD-1ECB7343503C}"/>
              </a:ext>
            </a:extLst>
          </p:cNvPr>
          <p:cNvSpPr>
            <a:spLocks noGrp="1"/>
          </p:cNvSpPr>
          <p:nvPr>
            <p:ph idx="1"/>
          </p:nvPr>
        </p:nvSpPr>
        <p:spPr>
          <a:xfrm>
            <a:off x="6281056" y="1690687"/>
            <a:ext cx="5072743" cy="4802187"/>
          </a:xfrm>
        </p:spPr>
        <p:txBody>
          <a:bodyPr/>
          <a:lstStyle/>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Costly but Rewarding:</a:t>
            </a:r>
            <a:r>
              <a:rPr lang="en-US" sz="3200" dirty="0">
                <a:effectLst/>
                <a:latin typeface="Arial" panose="020B0604020202020204" pitchFamily="34" charset="0"/>
                <a:ea typeface="Times New Roman" panose="02020603050405020304" pitchFamily="18" charset="0"/>
                <a:cs typeface="Arial" panose="020B0604020202020204" pitchFamily="34" charset="0"/>
              </a:rPr>
              <a:t> Forgiveness may require effort, but the benefits far surpass the pain.</a:t>
            </a:r>
          </a:p>
          <a:p>
            <a:pPr marL="342900" lvl="0" indent="-342900">
              <a:buSzPts val="1000"/>
              <a:buFont typeface="Symbol" panose="05050102010706020507" pitchFamily="18" charset="2"/>
              <a:buChar char=""/>
              <a:tabLst>
                <a:tab pos="457200" algn="l"/>
              </a:tabLst>
            </a:pP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US" sz="3200" b="1" dirty="0">
                <a:effectLst/>
                <a:latin typeface="Arial" panose="020B0604020202020204" pitchFamily="34" charset="0"/>
                <a:ea typeface="Times New Roman" panose="02020603050405020304" pitchFamily="18" charset="0"/>
                <a:cs typeface="Arial" panose="020B0604020202020204" pitchFamily="34" charset="0"/>
              </a:rPr>
              <a:t>Embrace Forgiveness:</a:t>
            </a:r>
            <a:r>
              <a:rPr lang="en-US" sz="3200" dirty="0">
                <a:effectLst/>
                <a:latin typeface="Arial" panose="020B0604020202020204" pitchFamily="34" charset="0"/>
                <a:ea typeface="Times New Roman" panose="02020603050405020304" pitchFamily="18" charset="0"/>
                <a:cs typeface="Arial" panose="020B0604020202020204" pitchFamily="34" charset="0"/>
              </a:rPr>
              <a:t> Choose to forgive those who have wronged you.</a:t>
            </a:r>
          </a:p>
          <a:p>
            <a:endParaRPr lang="en-US" dirty="0"/>
          </a:p>
        </p:txBody>
      </p:sp>
      <p:pic>
        <p:nvPicPr>
          <p:cNvPr id="3074" name="Picture 2" descr="30+ Man Asking His Wife To Forgive Him Mistake Marital Difficulties Stock  Photos, Pictures &amp; Royalty-Free Images - iStock">
            <a:extLst>
              <a:ext uri="{FF2B5EF4-FFF2-40B4-BE49-F238E27FC236}">
                <a16:creationId xmlns:a16="http://schemas.microsoft.com/office/drawing/2014/main" id="{C9EBE73B-3622-4778-A6C6-C8A0CCDCC8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978"/>
          <a:stretch/>
        </p:blipFill>
        <p:spPr bwMode="auto">
          <a:xfrm>
            <a:off x="838202" y="1690687"/>
            <a:ext cx="5072743"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32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Surprising Power of Prayer In Relationships">
            <a:extLst>
              <a:ext uri="{FF2B5EF4-FFF2-40B4-BE49-F238E27FC236}">
                <a16:creationId xmlns:a16="http://schemas.microsoft.com/office/drawing/2014/main" id="{DF6DF708-4A15-7D0A-2527-E1FB1BE572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809"/>
          <a:stretch/>
        </p:blipFill>
        <p:spPr bwMode="auto">
          <a:xfrm>
            <a:off x="0" y="0"/>
            <a:ext cx="322217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Surprising Power of Prayer In Relationships">
            <a:extLst>
              <a:ext uri="{FF2B5EF4-FFF2-40B4-BE49-F238E27FC236}">
                <a16:creationId xmlns:a16="http://schemas.microsoft.com/office/drawing/2014/main" id="{9882DA58-3EDC-E500-B609-73982B8B82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381"/>
          <a:stretch/>
        </p:blipFill>
        <p:spPr bwMode="auto">
          <a:xfrm>
            <a:off x="3222171" y="0"/>
            <a:ext cx="896982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E86023-8CD1-C3D8-D982-C09D5DDA8EF9}"/>
              </a:ext>
            </a:extLst>
          </p:cNvPr>
          <p:cNvSpPr>
            <a:spLocks noGrp="1"/>
          </p:cNvSpPr>
          <p:nvPr>
            <p:ph type="title"/>
          </p:nvPr>
        </p:nvSpPr>
        <p:spPr>
          <a:xfrm>
            <a:off x="838200" y="234498"/>
            <a:ext cx="10515600" cy="679904"/>
          </a:xfrm>
        </p:spPr>
        <p:txBody>
          <a:bodyPr>
            <a:normAutofit fontScale="90000"/>
          </a:bodyPr>
          <a:lstStyle/>
          <a:p>
            <a:r>
              <a:rPr lang="en-US" sz="5300" b="1" dirty="0">
                <a:latin typeface="Calibri" panose="020F0502020204030204" pitchFamily="34" charset="0"/>
                <a:ea typeface="Times New Roman" panose="02020603050405020304" pitchFamily="18" charset="0"/>
              </a:rPr>
              <a:t>Prayers</a:t>
            </a:r>
            <a:endParaRPr lang="en-US" dirty="0"/>
          </a:p>
        </p:txBody>
      </p:sp>
      <p:sp>
        <p:nvSpPr>
          <p:cNvPr id="3" name="Content Placeholder 2">
            <a:extLst>
              <a:ext uri="{FF2B5EF4-FFF2-40B4-BE49-F238E27FC236}">
                <a16:creationId xmlns:a16="http://schemas.microsoft.com/office/drawing/2014/main" id="{607532C0-3D7D-B8DE-0B6C-4DAD2D87854D}"/>
              </a:ext>
            </a:extLst>
          </p:cNvPr>
          <p:cNvSpPr>
            <a:spLocks noGrp="1"/>
          </p:cNvSpPr>
          <p:nvPr>
            <p:ph idx="1"/>
          </p:nvPr>
        </p:nvSpPr>
        <p:spPr>
          <a:xfrm>
            <a:off x="838200" y="1012370"/>
            <a:ext cx="6868886" cy="5225143"/>
          </a:xfrm>
          <a:solidFill>
            <a:schemeClr val="bg2">
              <a:alpha val="62000"/>
            </a:schemeClr>
          </a:solidFill>
        </p:spPr>
        <p:txBody>
          <a:bodyPr>
            <a:normAutofit/>
          </a:bodyPr>
          <a:lstStyle/>
          <a:p>
            <a:pPr marL="0" indent="0">
              <a:buNone/>
            </a:pPr>
            <a:r>
              <a:rPr lang="en-US" sz="3200" dirty="0">
                <a:latin typeface="Arial" panose="020B0604020202020204" pitchFamily="34" charset="0"/>
                <a:cs typeface="Arial" panose="020B0604020202020204" pitchFamily="34" charset="0"/>
              </a:rPr>
              <a:t>Dear Father</a:t>
            </a:r>
          </a:p>
          <a:p>
            <a:pPr marL="342900" lvl="0" indent="-342900">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Please soften my heart and fill it with compassion. </a:t>
            </a:r>
          </a:p>
          <a:p>
            <a:pPr marL="342900" lvl="0" indent="-342900">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Please give me the strength to let go of bitterness, anger, and resentment. I choose forgiveness.</a:t>
            </a:r>
          </a:p>
          <a:p>
            <a:pPr marL="342900" lvl="0" indent="-342900">
              <a:tabLst>
                <a:tab pos="457200" algn="l"/>
              </a:tabLst>
            </a:pPr>
            <a:r>
              <a:rPr lang="en-US" sz="3200" dirty="0">
                <a:effectLst/>
                <a:latin typeface="Arial" panose="020B0604020202020204" pitchFamily="34" charset="0"/>
                <a:ea typeface="Times New Roman" panose="02020603050405020304" pitchFamily="18" charset="0"/>
                <a:cs typeface="Arial" panose="020B0604020202020204" pitchFamily="34" charset="0"/>
              </a:rPr>
              <a:t>Please heal the wounds caused by past hurts and let forgiveness set me free.</a:t>
            </a:r>
          </a:p>
          <a:p>
            <a:pPr marL="0" lvl="0" indent="0">
              <a:buNone/>
              <a:tabLst>
                <a:tab pos="457200" algn="l"/>
              </a:tabLst>
            </a:pPr>
            <a:r>
              <a:rPr lang="en-US" sz="3200" dirty="0">
                <a:latin typeface="Arial" panose="020B0604020202020204" pitchFamily="34" charset="0"/>
                <a:ea typeface="Times New Roman" panose="02020603050405020304" pitchFamily="18" charset="0"/>
                <a:cs typeface="Arial" panose="020B0604020202020204" pitchFamily="34" charset="0"/>
              </a:rPr>
              <a:t>In Jesus name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6508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TotalTime>
  <Words>496</Words>
  <Application>Microsoft Office PowerPoint</Application>
  <PresentationFormat>Widescreen</PresentationFormat>
  <Paragraphs>44</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Aptos Display</vt:lpstr>
      <vt:lpstr>Arial</vt:lpstr>
      <vt:lpstr>Calibri</vt:lpstr>
      <vt:lpstr>Symbol</vt:lpstr>
      <vt:lpstr>Times New Roman</vt:lpstr>
      <vt:lpstr>Office Theme</vt:lpstr>
      <vt:lpstr>The Power of Forgiveness</vt:lpstr>
      <vt:lpstr>Memory Verse - Colossians 3:13 (KJV)</vt:lpstr>
      <vt:lpstr>Genesis 50:17-20</vt:lpstr>
      <vt:lpstr>Introduction - Power of Forgiveness</vt:lpstr>
      <vt:lpstr>Reasons Christians Should Forgive</vt:lpstr>
      <vt:lpstr>Achieving True Forgiveness</vt:lpstr>
      <vt:lpstr>Conclusion</vt:lpstr>
      <vt:lpstr>Prayers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Deji West</dc:creator>
  <cp:lastModifiedBy>Deji West</cp:lastModifiedBy>
  <cp:revision>1</cp:revision>
  <dcterms:created xsi:type="dcterms:W3CDTF">2024-10-19T23:01:12Z</dcterms:created>
  <dcterms:modified xsi:type="dcterms:W3CDTF">2024-10-19T23:58:08Z</dcterms:modified>
</cp:coreProperties>
</file>